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sldIdLst>
    <p:sldId id="256" r:id="rId2"/>
    <p:sldId id="318" r:id="rId3"/>
    <p:sldId id="265" r:id="rId4"/>
    <p:sldId id="266" r:id="rId5"/>
    <p:sldId id="297" r:id="rId6"/>
    <p:sldId id="298" r:id="rId7"/>
    <p:sldId id="269" r:id="rId8"/>
    <p:sldId id="299" r:id="rId9"/>
    <p:sldId id="271" r:id="rId10"/>
    <p:sldId id="300" r:id="rId11"/>
    <p:sldId id="273" r:id="rId12"/>
    <p:sldId id="301" r:id="rId13"/>
    <p:sldId id="275" r:id="rId14"/>
    <p:sldId id="276" r:id="rId15"/>
    <p:sldId id="277" r:id="rId16"/>
    <p:sldId id="302" r:id="rId17"/>
    <p:sldId id="303" r:id="rId18"/>
    <p:sldId id="280" r:id="rId19"/>
    <p:sldId id="304" r:id="rId20"/>
    <p:sldId id="305" r:id="rId21"/>
    <p:sldId id="306" r:id="rId22"/>
    <p:sldId id="307" r:id="rId23"/>
    <p:sldId id="308" r:id="rId24"/>
    <p:sldId id="286" r:id="rId25"/>
    <p:sldId id="309" r:id="rId26"/>
    <p:sldId id="310" r:id="rId27"/>
    <p:sldId id="311" r:id="rId28"/>
    <p:sldId id="312" r:id="rId29"/>
    <p:sldId id="313" r:id="rId30"/>
    <p:sldId id="314" r:id="rId31"/>
    <p:sldId id="315" r:id="rId32"/>
    <p:sldId id="316" r:id="rId33"/>
    <p:sldId id="295" r:id="rId34"/>
    <p:sldId id="319" r:id="rId35"/>
    <p:sldId id="317"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snapToGrid="0" snapToObjects="1">
      <p:cViewPr>
        <p:scale>
          <a:sx n="72" d="100"/>
          <a:sy n="72" d="100"/>
        </p:scale>
        <p:origin x="-1230"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14FD07-8095-4B75-8441-8C195CB59C21}" type="datetimeFigureOut">
              <a:rPr lang="en-MY" smtClean="0"/>
              <a:t>28/11/2016</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21D3B-8B70-4DAF-98F4-720EEEF87EE2}" type="slidenum">
              <a:rPr lang="en-MY" smtClean="0"/>
              <a:t>‹#›</a:t>
            </a:fld>
            <a:endParaRPr lang="en-MY"/>
          </a:p>
        </p:txBody>
      </p:sp>
    </p:spTree>
    <p:extLst>
      <p:ext uri="{BB962C8B-B14F-4D97-AF65-F5344CB8AC3E}">
        <p14:creationId xmlns:p14="http://schemas.microsoft.com/office/powerpoint/2010/main" val="413157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A5C974EE-154F-4AE0-80AF-DE78A71A7E84}" type="datetime1">
              <a:rPr lang="en-US" smtClean="0"/>
              <a:t>11/28/2016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F66E056-D5E1-5E4E-9EF8-A7477DF7226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CA2D078-45D0-479D-B93C-B4E77E58C4A2}" type="datetime1">
              <a:rPr lang="en-US" smtClean="0"/>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6E056-D5E1-5E4E-9EF8-A7477DF7226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0121854-CCC1-4FCD-9E6B-290BD8D3C2FC}" type="datetime1">
              <a:rPr lang="en-US" smtClean="0"/>
              <a:t>11/28/2016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6E056-D5E1-5E4E-9EF8-A7477DF7226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FF76D14C-B4F3-40EE-BA75-A296EA6ADDD0}" type="datetime1">
              <a:rPr lang="en-US" smtClean="0"/>
              <a:t>11/28/2016</a:t>
            </a:fld>
            <a:endParaRPr lang="en-US"/>
          </a:p>
        </p:txBody>
      </p:sp>
      <p:sp>
        <p:nvSpPr>
          <p:cNvPr id="9" name="Slide Number Placeholder 8"/>
          <p:cNvSpPr>
            <a:spLocks noGrp="1"/>
          </p:cNvSpPr>
          <p:nvPr>
            <p:ph type="sldNum" sz="quarter" idx="15"/>
          </p:nvPr>
        </p:nvSpPr>
        <p:spPr/>
        <p:txBody>
          <a:bodyPr rtlCol="0"/>
          <a:lstStyle/>
          <a:p>
            <a:fld id="{FF66E056-D5E1-5E4E-9EF8-A7477DF72268}"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C011E928-75DB-4340-A7CC-0D79B568350A}" type="datetime1">
              <a:rPr lang="en-US" smtClean="0"/>
              <a:t>11/28/2016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F66E056-D5E1-5E4E-9EF8-A7477DF72268}"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5CDCDFFB-A0A2-4D39-813E-52BE3F4DBAD2}" type="datetime1">
              <a:rPr lang="en-US" smtClean="0"/>
              <a:t>11/28/2016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6E056-D5E1-5E4E-9EF8-A7477DF72268}"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A6FF713-4A61-43C9-A5B0-FF727975DF1A}" type="datetime1">
              <a:rPr lang="en-US" smtClean="0"/>
              <a:t>11/28/2016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6E056-D5E1-5E4E-9EF8-A7477DF72268}"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954E4B67-8D2F-4320-955A-F0686ACED097}" type="datetime1">
              <a:rPr lang="en-US" smtClean="0"/>
              <a:t>11/28/2016</a:t>
            </a:fld>
            <a:endParaRPr lang="en-US"/>
          </a:p>
        </p:txBody>
      </p:sp>
      <p:sp>
        <p:nvSpPr>
          <p:cNvPr id="7" name="Slide Number Placeholder 6"/>
          <p:cNvSpPr>
            <a:spLocks noGrp="1"/>
          </p:cNvSpPr>
          <p:nvPr>
            <p:ph type="sldNum" sz="quarter" idx="11"/>
          </p:nvPr>
        </p:nvSpPr>
        <p:spPr/>
        <p:txBody>
          <a:bodyPr rtlCol="0"/>
          <a:lstStyle/>
          <a:p>
            <a:fld id="{FF66E056-D5E1-5E4E-9EF8-A7477DF72268}"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0ECDEC-59A9-435F-9432-1D0BDBDBD162}" type="datetime1">
              <a:rPr lang="en-US" smtClean="0"/>
              <a:t>11/28/2016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6E056-D5E1-5E4E-9EF8-A7477DF7226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E531FA0D-B7B6-43CD-BBBF-5FE77E035CDA}" type="datetime1">
              <a:rPr lang="en-US" smtClean="0"/>
              <a:t>11/28/2016</a:t>
            </a:fld>
            <a:endParaRPr lang="en-US"/>
          </a:p>
        </p:txBody>
      </p:sp>
      <p:sp>
        <p:nvSpPr>
          <p:cNvPr id="22" name="Slide Number Placeholder 21"/>
          <p:cNvSpPr>
            <a:spLocks noGrp="1"/>
          </p:cNvSpPr>
          <p:nvPr>
            <p:ph type="sldNum" sz="quarter" idx="15"/>
          </p:nvPr>
        </p:nvSpPr>
        <p:spPr/>
        <p:txBody>
          <a:bodyPr rtlCol="0"/>
          <a:lstStyle/>
          <a:p>
            <a:fld id="{FF66E056-D5E1-5E4E-9EF8-A7477DF72268}"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84563B9-2270-47F3-9F8D-7384DB51640B}" type="datetime1">
              <a:rPr lang="en-US" smtClean="0"/>
              <a:t>11/28/2016</a:t>
            </a:fld>
            <a:endParaRPr lang="en-US"/>
          </a:p>
        </p:txBody>
      </p:sp>
      <p:sp>
        <p:nvSpPr>
          <p:cNvPr id="18" name="Slide Number Placeholder 17"/>
          <p:cNvSpPr>
            <a:spLocks noGrp="1"/>
          </p:cNvSpPr>
          <p:nvPr>
            <p:ph type="sldNum" sz="quarter" idx="11"/>
          </p:nvPr>
        </p:nvSpPr>
        <p:spPr/>
        <p:txBody>
          <a:bodyPr rtlCol="0"/>
          <a:lstStyle/>
          <a:p>
            <a:fld id="{FF66E056-D5E1-5E4E-9EF8-A7477DF72268}"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A400B71-1F04-4A1C-ABC8-B561C0FAA81B}" type="datetime1">
              <a:rPr lang="en-US" smtClean="0"/>
              <a:t>11/28/2016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F66E056-D5E1-5E4E-9EF8-A7477DF7226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ema.europa.eu/docs/en_GB/document_library/EPAR_-"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3200" dirty="0">
                <a:solidFill>
                  <a:schemeClr val="tx1"/>
                </a:solidFill>
              </a:rPr>
              <a:t>Pharmacological treatment in MS </a:t>
            </a:r>
          </a:p>
        </p:txBody>
      </p:sp>
      <p:sp>
        <p:nvSpPr>
          <p:cNvPr id="3" name="Subtitle 2"/>
          <p:cNvSpPr>
            <a:spLocks noGrp="1"/>
          </p:cNvSpPr>
          <p:nvPr>
            <p:ph type="subTitle" idx="1"/>
          </p:nvPr>
        </p:nvSpPr>
        <p:spPr>
          <a:xfrm>
            <a:off x="2286000" y="5003322"/>
            <a:ext cx="6172200" cy="1675774"/>
          </a:xfrm>
        </p:spPr>
        <p:txBody>
          <a:bodyPr>
            <a:normAutofit/>
          </a:bodyPr>
          <a:lstStyle/>
          <a:p>
            <a:r>
              <a:rPr lang="en-MY" sz="2000" dirty="0" smtClean="0">
                <a:solidFill>
                  <a:schemeClr val="tx1"/>
                </a:solidFill>
              </a:rPr>
              <a:t>by</a:t>
            </a:r>
          </a:p>
          <a:p>
            <a:r>
              <a:rPr lang="de-DE" sz="2000" dirty="0" smtClean="0">
                <a:solidFill>
                  <a:schemeClr val="tx1"/>
                </a:solidFill>
              </a:rPr>
              <a:t>Dr. </a:t>
            </a:r>
            <a:r>
              <a:rPr lang="de-DE" sz="2000" dirty="0">
                <a:solidFill>
                  <a:schemeClr val="tx1"/>
                </a:solidFill>
              </a:rPr>
              <a:t>Mohd </a:t>
            </a:r>
            <a:r>
              <a:rPr lang="de-DE" sz="2000" dirty="0" smtClean="0">
                <a:solidFill>
                  <a:schemeClr val="tx1"/>
                </a:solidFill>
              </a:rPr>
              <a:t>Sufian </a:t>
            </a:r>
            <a:r>
              <a:rPr lang="de-DE" sz="2000" dirty="0">
                <a:solidFill>
                  <a:schemeClr val="tx1"/>
                </a:solidFill>
              </a:rPr>
              <a:t>Adenan</a:t>
            </a:r>
            <a:endParaRPr lang="en-US" sz="2000" dirty="0" smtClean="0">
              <a:solidFill>
                <a:schemeClr val="tx1"/>
              </a:solidFill>
            </a:endParaRPr>
          </a:p>
          <a:p>
            <a:r>
              <a:rPr lang="en-US" sz="2000" dirty="0" smtClean="0">
                <a:solidFill>
                  <a:schemeClr val="tx1"/>
                </a:solidFill>
              </a:rPr>
              <a:t>Neurologist </a:t>
            </a:r>
          </a:p>
          <a:p>
            <a:r>
              <a:rPr lang="en-US" sz="2000" dirty="0" smtClean="0">
                <a:solidFill>
                  <a:schemeClr val="tx1"/>
                </a:solidFill>
              </a:rPr>
              <a:t>Hospital Kuala Lumpur</a:t>
            </a:r>
            <a:endParaRPr lang="en-MY" sz="2000" dirty="0">
              <a:solidFill>
                <a:schemeClr val="tx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5112" y="15952"/>
            <a:ext cx="2298389" cy="3536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FF66E056-D5E1-5E4E-9EF8-A7477DF72268}" type="slidenum">
              <a:rPr lang="en-US" smtClean="0"/>
              <a:t>1</a:t>
            </a:fld>
            <a:endParaRPr lang="en-US"/>
          </a:p>
        </p:txBody>
      </p:sp>
    </p:spTree>
    <p:extLst>
      <p:ext uri="{BB962C8B-B14F-4D97-AF65-F5344CB8AC3E}">
        <p14:creationId xmlns:p14="http://schemas.microsoft.com/office/powerpoint/2010/main" val="136805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0654"/>
            <a:ext cx="7957930" cy="732527"/>
          </a:xfrm>
        </p:spPr>
        <p:txBody>
          <a:bodyPr>
            <a:normAutofit/>
          </a:bodyPr>
          <a:lstStyle/>
          <a:p>
            <a:r>
              <a:rPr lang="en-US" sz="3200" b="1" dirty="0">
                <a:solidFill>
                  <a:schemeClr val="tx1"/>
                </a:solidFill>
              </a:rPr>
              <a:t>Plasma Exchange (</a:t>
            </a:r>
            <a:r>
              <a:rPr lang="en-US" sz="3200" b="1" dirty="0" smtClean="0">
                <a:solidFill>
                  <a:schemeClr val="tx1"/>
                </a:solidFill>
              </a:rPr>
              <a:t>Plasmapheresis)</a:t>
            </a:r>
            <a:endParaRPr lang="en-MY" sz="3200" b="1" dirty="0">
              <a:solidFill>
                <a:schemeClr val="tx1"/>
              </a:solidFill>
            </a:endParaRPr>
          </a:p>
        </p:txBody>
      </p:sp>
      <p:sp>
        <p:nvSpPr>
          <p:cNvPr id="3" name="Content Placeholder 2"/>
          <p:cNvSpPr>
            <a:spLocks noGrp="1"/>
          </p:cNvSpPr>
          <p:nvPr>
            <p:ph sz="quarter" idx="1"/>
          </p:nvPr>
        </p:nvSpPr>
        <p:spPr>
          <a:xfrm>
            <a:off x="457200" y="1441176"/>
            <a:ext cx="7957930" cy="4873752"/>
          </a:xfrm>
        </p:spPr>
        <p:txBody>
          <a:bodyPr>
            <a:normAutofit lnSpcReduction="10000"/>
          </a:bodyPr>
          <a:lstStyle/>
          <a:p>
            <a:r>
              <a:rPr lang="en-US" sz="2800" dirty="0"/>
              <a:t>A total of </a:t>
            </a:r>
            <a:r>
              <a:rPr lang="en-US" sz="2800" dirty="0" smtClean="0"/>
              <a:t>5 </a:t>
            </a:r>
            <a:r>
              <a:rPr lang="en-US" sz="2800" dirty="0"/>
              <a:t>to </a:t>
            </a:r>
            <a:r>
              <a:rPr lang="en-US" sz="2800" dirty="0" smtClean="0"/>
              <a:t>7 </a:t>
            </a:r>
            <a:r>
              <a:rPr lang="en-US" sz="2800" dirty="0"/>
              <a:t>exchanges are performed 14 days after </a:t>
            </a:r>
            <a:r>
              <a:rPr lang="en-US" sz="2800" dirty="0" smtClean="0"/>
              <a:t>completion </a:t>
            </a:r>
            <a:r>
              <a:rPr lang="en-US" sz="2800" dirty="0"/>
              <a:t>of high dose IV corticosteroids or earlier </a:t>
            </a:r>
            <a:r>
              <a:rPr lang="en-US" sz="2800" dirty="0" smtClean="0"/>
              <a:t>(7 </a:t>
            </a:r>
            <a:r>
              <a:rPr lang="en-US" sz="2800" dirty="0"/>
              <a:t>days) if deficits continue to worsen </a:t>
            </a:r>
            <a:r>
              <a:rPr lang="en-US" sz="2800" dirty="0" smtClean="0"/>
              <a:t>5 </a:t>
            </a:r>
            <a:r>
              <a:rPr lang="en-US" sz="2800" dirty="0"/>
              <a:t>days after steroids </a:t>
            </a:r>
            <a:r>
              <a:rPr lang="en-US" sz="2800" dirty="0" smtClean="0"/>
              <a:t>administration.</a:t>
            </a:r>
            <a:r>
              <a:rPr lang="en-US" sz="2800" baseline="30000" dirty="0" smtClean="0"/>
              <a:t>112</a:t>
            </a:r>
            <a:endParaRPr lang="en-US" sz="2800" baseline="30000" dirty="0"/>
          </a:p>
          <a:p>
            <a:pPr marL="0" indent="0">
              <a:buNone/>
            </a:pPr>
            <a:endParaRPr lang="en-US" sz="2000" dirty="0"/>
          </a:p>
          <a:p>
            <a:r>
              <a:rPr lang="en-US" sz="2800" dirty="0"/>
              <a:t>This modality of treatment is reserved for patients with poor recovery to the initial institution of pulsed </a:t>
            </a:r>
            <a:r>
              <a:rPr lang="en-US" sz="2800" dirty="0" smtClean="0"/>
              <a:t>corticosteroids.</a:t>
            </a:r>
            <a:r>
              <a:rPr lang="en-US" sz="2800" baseline="30000" dirty="0" smtClean="0"/>
              <a:t>110 - 112</a:t>
            </a:r>
            <a:endParaRPr lang="en-US" sz="2800" baseline="30000" dirty="0"/>
          </a:p>
          <a:p>
            <a:pPr marL="0" indent="0">
              <a:buNone/>
            </a:pPr>
            <a:r>
              <a:rPr lang="en-MY" sz="2000" dirty="0" smtClean="0"/>
              <a:t>   </a:t>
            </a:r>
          </a:p>
          <a:p>
            <a:pPr marL="0" indent="0">
              <a:lnSpc>
                <a:spcPct val="110000"/>
              </a:lnSpc>
              <a:spcBef>
                <a:spcPts val="0"/>
              </a:spcBef>
              <a:buNone/>
            </a:pPr>
            <a:r>
              <a:rPr lang="en-MY" dirty="0"/>
              <a:t>   </a:t>
            </a:r>
            <a:r>
              <a:rPr lang="en-MY" sz="1400" dirty="0"/>
              <a:t>110. </a:t>
            </a:r>
            <a:r>
              <a:rPr lang="en-MY" sz="1400" dirty="0" err="1"/>
              <a:t>Trebst</a:t>
            </a:r>
            <a:r>
              <a:rPr lang="en-MY" sz="1400" dirty="0"/>
              <a:t> C, </a:t>
            </a:r>
            <a:r>
              <a:rPr lang="en-MY" sz="1400" dirty="0" smtClean="0"/>
              <a:t>et </a:t>
            </a:r>
            <a:r>
              <a:rPr lang="en-MY" sz="1400" dirty="0"/>
              <a:t>al. </a:t>
            </a:r>
            <a:r>
              <a:rPr lang="en-MY" sz="1400" dirty="0" smtClean="0"/>
              <a:t>Blood </a:t>
            </a:r>
            <a:r>
              <a:rPr lang="en-MY" sz="1400" dirty="0" err="1"/>
              <a:t>Purif</a:t>
            </a:r>
            <a:r>
              <a:rPr lang="en-MY" sz="1400" dirty="0"/>
              <a:t>. 2009;28(2):</a:t>
            </a:r>
            <a:r>
              <a:rPr lang="en-MY" sz="1400" dirty="0" smtClean="0"/>
              <a:t>108-115</a:t>
            </a:r>
            <a:endParaRPr lang="en-MY" sz="1400" dirty="0"/>
          </a:p>
          <a:p>
            <a:pPr marL="0" indent="0">
              <a:lnSpc>
                <a:spcPct val="110000"/>
              </a:lnSpc>
              <a:spcBef>
                <a:spcPts val="0"/>
              </a:spcBef>
              <a:buNone/>
            </a:pPr>
            <a:r>
              <a:rPr lang="en-MY" sz="1400" dirty="0" smtClean="0"/>
              <a:t>     111. Keegan </a:t>
            </a:r>
            <a:r>
              <a:rPr lang="en-MY" sz="1400" dirty="0"/>
              <a:t>M, </a:t>
            </a:r>
            <a:r>
              <a:rPr lang="en-MY" sz="1400" dirty="0" smtClean="0"/>
              <a:t>et </a:t>
            </a:r>
            <a:r>
              <a:rPr lang="en-MY" sz="1400" dirty="0"/>
              <a:t>al. </a:t>
            </a:r>
            <a:r>
              <a:rPr lang="en-MY" sz="1400" dirty="0" smtClean="0"/>
              <a:t>Neurology</a:t>
            </a:r>
            <a:r>
              <a:rPr lang="en-MY" sz="1400" dirty="0"/>
              <a:t>. 2002;58(1):</a:t>
            </a:r>
            <a:r>
              <a:rPr lang="en-MY" sz="1400" dirty="0" smtClean="0"/>
              <a:t>143-146</a:t>
            </a:r>
          </a:p>
          <a:p>
            <a:pPr marL="0" indent="0">
              <a:lnSpc>
                <a:spcPct val="110000"/>
              </a:lnSpc>
              <a:spcBef>
                <a:spcPts val="0"/>
              </a:spcBef>
              <a:buNone/>
            </a:pPr>
            <a:r>
              <a:rPr lang="en-MY" sz="1400" dirty="0"/>
              <a:t> </a:t>
            </a:r>
            <a:r>
              <a:rPr lang="en-MY" sz="1400" dirty="0" smtClean="0"/>
              <a:t>    112</a:t>
            </a:r>
            <a:r>
              <a:rPr lang="en-MY" sz="1400" dirty="0"/>
              <a:t>. </a:t>
            </a:r>
            <a:r>
              <a:rPr lang="en-MY" sz="1400" dirty="0" err="1"/>
              <a:t>Weinshenker</a:t>
            </a:r>
            <a:r>
              <a:rPr lang="en-MY" sz="1400" dirty="0"/>
              <a:t> BG, </a:t>
            </a:r>
            <a:r>
              <a:rPr lang="en-MY" sz="1400" dirty="0" smtClean="0"/>
              <a:t>et </a:t>
            </a:r>
            <a:r>
              <a:rPr lang="en-MY" sz="1400" dirty="0"/>
              <a:t>al. </a:t>
            </a:r>
            <a:r>
              <a:rPr lang="en-MY" sz="1400" dirty="0" smtClean="0"/>
              <a:t>Ann </a:t>
            </a:r>
            <a:r>
              <a:rPr lang="en-MY" sz="1400" dirty="0"/>
              <a:t>Neurol. 1999;46(6):</a:t>
            </a:r>
            <a:r>
              <a:rPr lang="en-MY" sz="1400" dirty="0" smtClean="0"/>
              <a:t>878-886</a:t>
            </a:r>
            <a:endParaRPr lang="en-MY" sz="1400" dirty="0"/>
          </a:p>
        </p:txBody>
      </p:sp>
      <p:sp>
        <p:nvSpPr>
          <p:cNvPr id="4" name="Slide Number Placeholder 3"/>
          <p:cNvSpPr>
            <a:spLocks noGrp="1"/>
          </p:cNvSpPr>
          <p:nvPr>
            <p:ph type="sldNum" sz="quarter" idx="15"/>
          </p:nvPr>
        </p:nvSpPr>
        <p:spPr/>
        <p:txBody>
          <a:bodyPr/>
          <a:lstStyle/>
          <a:p>
            <a:fld id="{FF66E056-D5E1-5E4E-9EF8-A7477DF72268}" type="slidenum">
              <a:rPr lang="en-US" smtClean="0"/>
              <a:t>10</a:t>
            </a:fld>
            <a:endParaRPr lang="en-US"/>
          </a:p>
        </p:txBody>
      </p:sp>
    </p:spTree>
    <p:extLst>
      <p:ext uri="{BB962C8B-B14F-4D97-AF65-F5344CB8AC3E}">
        <p14:creationId xmlns:p14="http://schemas.microsoft.com/office/powerpoint/2010/main" val="37825979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66E056-D5E1-5E4E-9EF8-A7477DF72268}" type="slidenum">
              <a:rPr lang="en-US" smtClean="0"/>
              <a:t>11</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947" y="2464904"/>
            <a:ext cx="8109293" cy="18685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96812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281417" cy="772284"/>
          </a:xfrm>
        </p:spPr>
        <p:txBody>
          <a:bodyPr>
            <a:normAutofit/>
          </a:bodyPr>
          <a:lstStyle/>
          <a:p>
            <a:r>
              <a:rPr lang="en-US" sz="3200" b="1" dirty="0">
                <a:solidFill>
                  <a:schemeClr val="tx1"/>
                </a:solidFill>
              </a:rPr>
              <a:t>Disease Modifying </a:t>
            </a:r>
            <a:r>
              <a:rPr lang="en-US" sz="3200" b="1" dirty="0" smtClean="0">
                <a:solidFill>
                  <a:schemeClr val="tx1"/>
                </a:solidFill>
              </a:rPr>
              <a:t>Treatment (DMT)</a:t>
            </a:r>
            <a:endParaRPr lang="en-MY" sz="3200" b="1" dirty="0">
              <a:solidFill>
                <a:schemeClr val="tx1"/>
              </a:solidFill>
            </a:endParaRPr>
          </a:p>
        </p:txBody>
      </p:sp>
      <p:sp>
        <p:nvSpPr>
          <p:cNvPr id="3" name="Content Placeholder 2"/>
          <p:cNvSpPr>
            <a:spLocks noGrp="1"/>
          </p:cNvSpPr>
          <p:nvPr>
            <p:ph sz="quarter" idx="1"/>
          </p:nvPr>
        </p:nvSpPr>
        <p:spPr>
          <a:xfrm>
            <a:off x="457200" y="1361664"/>
            <a:ext cx="7891670" cy="4873752"/>
          </a:xfrm>
        </p:spPr>
        <p:txBody>
          <a:bodyPr>
            <a:normAutofit/>
          </a:bodyPr>
          <a:lstStyle/>
          <a:p>
            <a:r>
              <a:rPr lang="en-US" sz="2800" dirty="0"/>
              <a:t>DMTs aim to:</a:t>
            </a:r>
          </a:p>
          <a:p>
            <a:pPr marL="542925" indent="-277813">
              <a:buFont typeface="+mj-lt"/>
              <a:buAutoNum type="arabicPeriod"/>
            </a:pPr>
            <a:r>
              <a:rPr lang="en-US" dirty="0" smtClean="0"/>
              <a:t>reduce </a:t>
            </a:r>
            <a:r>
              <a:rPr lang="en-US" dirty="0"/>
              <a:t>relapse rates</a:t>
            </a:r>
          </a:p>
          <a:p>
            <a:pPr marL="542925" indent="-277813">
              <a:buFont typeface="+mj-lt"/>
              <a:buAutoNum type="arabicPeriod"/>
            </a:pPr>
            <a:r>
              <a:rPr lang="en-US" dirty="0" smtClean="0"/>
              <a:t>delay </a:t>
            </a:r>
            <a:r>
              <a:rPr lang="en-US" dirty="0"/>
              <a:t>disability progression</a:t>
            </a:r>
          </a:p>
          <a:p>
            <a:pPr marL="542925" indent="-277813">
              <a:buFont typeface="+mj-lt"/>
              <a:buAutoNum type="arabicPeriod"/>
            </a:pPr>
            <a:r>
              <a:rPr lang="en-US" dirty="0" smtClean="0"/>
              <a:t>reduce </a:t>
            </a:r>
            <a:r>
              <a:rPr lang="en-US" dirty="0"/>
              <a:t>radiologically active or new brain lesions on MRI</a:t>
            </a:r>
          </a:p>
          <a:p>
            <a:endParaRPr lang="en-US" sz="2000" dirty="0"/>
          </a:p>
          <a:p>
            <a:r>
              <a:rPr lang="en-US" sz="2800" dirty="0"/>
              <a:t>DMT treatment selection should be </a:t>
            </a:r>
            <a:r>
              <a:rPr lang="en-US" sz="2800" dirty="0" err="1"/>
              <a:t>individualised</a:t>
            </a:r>
            <a:r>
              <a:rPr lang="en-US" sz="2800" dirty="0"/>
              <a:t> based on accessibility</a:t>
            </a:r>
            <a:r>
              <a:rPr lang="en-US" sz="2800" dirty="0" smtClean="0"/>
              <a:t>, availability</a:t>
            </a:r>
            <a:r>
              <a:rPr lang="en-US" sz="2800" dirty="0"/>
              <a:t>, efficacy, tolerability </a:t>
            </a:r>
            <a:r>
              <a:rPr lang="en-US" sz="2800" dirty="0" smtClean="0"/>
              <a:t>&amp; </a:t>
            </a:r>
            <a:r>
              <a:rPr lang="en-US" sz="2800" dirty="0"/>
              <a:t>safety of DMTs, prognostic factors</a:t>
            </a:r>
            <a:r>
              <a:rPr lang="en-US" sz="2800" dirty="0" smtClean="0"/>
              <a:t>, co-morbidities &amp; </a:t>
            </a:r>
            <a:r>
              <a:rPr lang="en-US" sz="2800" dirty="0"/>
              <a:t>patient’s preference.</a:t>
            </a:r>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12</a:t>
            </a:fld>
            <a:endParaRPr lang="en-US"/>
          </a:p>
        </p:txBody>
      </p:sp>
    </p:spTree>
    <p:extLst>
      <p:ext uri="{BB962C8B-B14F-4D97-AF65-F5344CB8AC3E}">
        <p14:creationId xmlns:p14="http://schemas.microsoft.com/office/powerpoint/2010/main" val="14702087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1966" y="242738"/>
            <a:ext cx="6530282" cy="6317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107096" y="4191000"/>
            <a:ext cx="5327374" cy="990600"/>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FF66E056-D5E1-5E4E-9EF8-A7477DF72268}" type="slidenum">
              <a:rPr lang="en-US" smtClean="0"/>
              <a:t>13</a:t>
            </a:fld>
            <a:endParaRPr lang="en-US"/>
          </a:p>
        </p:txBody>
      </p:sp>
    </p:spTree>
    <p:extLst>
      <p:ext uri="{BB962C8B-B14F-4D97-AF65-F5344CB8AC3E}">
        <p14:creationId xmlns:p14="http://schemas.microsoft.com/office/powerpoint/2010/main" val="1318190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70" y="1948070"/>
            <a:ext cx="8083570" cy="216673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a:off x="1027048" y="2879036"/>
            <a:ext cx="1828800" cy="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5" name="Straight Connector 4"/>
          <p:cNvCxnSpPr/>
          <p:nvPr/>
        </p:nvCxnSpPr>
        <p:spPr>
          <a:xfrm>
            <a:off x="3359428" y="3263348"/>
            <a:ext cx="1066800" cy="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cxnSp>
        <p:nvCxnSpPr>
          <p:cNvPr id="7" name="Straight Connector 6"/>
          <p:cNvCxnSpPr/>
          <p:nvPr/>
        </p:nvCxnSpPr>
        <p:spPr>
          <a:xfrm>
            <a:off x="5768008" y="2840936"/>
            <a:ext cx="1219200" cy="0"/>
          </a:xfrm>
          <a:prstGeom prst="line">
            <a:avLst/>
          </a:prstGeom>
          <a:ln>
            <a:solidFill>
              <a:srgbClr val="FF0000"/>
            </a:solidFill>
          </a:ln>
        </p:spPr>
        <p:style>
          <a:lnRef idx="2">
            <a:schemeClr val="accent2"/>
          </a:lnRef>
          <a:fillRef idx="0">
            <a:schemeClr val="accent2"/>
          </a:fillRef>
          <a:effectRef idx="1">
            <a:schemeClr val="accent2"/>
          </a:effectRef>
          <a:fontRef idx="minor">
            <a:schemeClr val="tx1"/>
          </a:fontRef>
        </p:style>
      </p:cxnSp>
      <p:sp>
        <p:nvSpPr>
          <p:cNvPr id="2" name="Slide Number Placeholder 1"/>
          <p:cNvSpPr>
            <a:spLocks noGrp="1"/>
          </p:cNvSpPr>
          <p:nvPr>
            <p:ph type="sldNum" sz="quarter" idx="12"/>
          </p:nvPr>
        </p:nvSpPr>
        <p:spPr/>
        <p:txBody>
          <a:bodyPr/>
          <a:lstStyle/>
          <a:p>
            <a:fld id="{FF66E056-D5E1-5E4E-9EF8-A7477DF72268}" type="slidenum">
              <a:rPr lang="en-US" smtClean="0"/>
              <a:t>14</a:t>
            </a:fld>
            <a:endParaRPr lang="en-US"/>
          </a:p>
        </p:txBody>
      </p:sp>
    </p:spTree>
    <p:extLst>
      <p:ext uri="{BB962C8B-B14F-4D97-AF65-F5344CB8AC3E}">
        <p14:creationId xmlns:p14="http://schemas.microsoft.com/office/powerpoint/2010/main" val="35041655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4070" y="2317662"/>
            <a:ext cx="8097078" cy="21694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1063492" y="2941983"/>
            <a:ext cx="1828800" cy="334617"/>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FF66E056-D5E1-5E4E-9EF8-A7477DF72268}" type="slidenum">
              <a:rPr lang="en-US" smtClean="0"/>
              <a:t>15</a:t>
            </a:fld>
            <a:endParaRPr lang="en-US"/>
          </a:p>
        </p:txBody>
      </p:sp>
    </p:spTree>
    <p:extLst>
      <p:ext uri="{BB962C8B-B14F-4D97-AF65-F5344CB8AC3E}">
        <p14:creationId xmlns:p14="http://schemas.microsoft.com/office/powerpoint/2010/main" val="159623500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85536"/>
          </a:xfrm>
        </p:spPr>
        <p:txBody>
          <a:bodyPr>
            <a:normAutofit/>
          </a:bodyPr>
          <a:lstStyle/>
          <a:p>
            <a:r>
              <a:rPr lang="en-US" sz="3200" b="1" dirty="0">
                <a:solidFill>
                  <a:schemeClr val="tx1"/>
                </a:solidFill>
              </a:rPr>
              <a:t>Interferon beta</a:t>
            </a:r>
            <a:endParaRPr lang="en-MY" sz="3200" b="1" dirty="0">
              <a:solidFill>
                <a:schemeClr val="tx1"/>
              </a:solidFill>
            </a:endParaRPr>
          </a:p>
        </p:txBody>
      </p:sp>
      <p:sp>
        <p:nvSpPr>
          <p:cNvPr id="3" name="Content Placeholder 2"/>
          <p:cNvSpPr>
            <a:spLocks noGrp="1"/>
          </p:cNvSpPr>
          <p:nvPr>
            <p:ph sz="quarter" idx="1"/>
          </p:nvPr>
        </p:nvSpPr>
        <p:spPr>
          <a:xfrm>
            <a:off x="457200" y="1335160"/>
            <a:ext cx="7957930" cy="4873752"/>
          </a:xfrm>
        </p:spPr>
        <p:txBody>
          <a:bodyPr>
            <a:normAutofit fontScale="92500" lnSpcReduction="20000"/>
          </a:bodyPr>
          <a:lstStyle/>
          <a:p>
            <a:r>
              <a:rPr lang="en-US" sz="3000" dirty="0"/>
              <a:t>Two types of recombinant interferon beta (IFNβ) are currently available in Malaysia, IFNβ-1a </a:t>
            </a:r>
            <a:r>
              <a:rPr lang="en-US" sz="3000" dirty="0" smtClean="0"/>
              <a:t>&amp; </a:t>
            </a:r>
            <a:r>
              <a:rPr lang="en-US" sz="3000" dirty="0"/>
              <a:t>IFNβ-1b. </a:t>
            </a:r>
          </a:p>
          <a:p>
            <a:r>
              <a:rPr lang="en-US" sz="3000" dirty="0"/>
              <a:t>Both are administered via </a:t>
            </a:r>
            <a:r>
              <a:rPr lang="en-US" sz="3000" dirty="0" smtClean="0"/>
              <a:t>SC </a:t>
            </a:r>
            <a:r>
              <a:rPr lang="en-US" sz="3000" dirty="0"/>
              <a:t>injection </a:t>
            </a:r>
            <a:r>
              <a:rPr lang="en-US" sz="3000" dirty="0" smtClean="0"/>
              <a:t>&amp; </a:t>
            </a:r>
            <a:r>
              <a:rPr lang="en-US" sz="3000" dirty="0"/>
              <a:t>have anti-inflammatory properties.</a:t>
            </a:r>
          </a:p>
          <a:p>
            <a:r>
              <a:rPr lang="en-US" sz="3000" dirty="0"/>
              <a:t>The commonest side-effects in the IFNβ treatment are flu like symptoms, injection site reactions, </a:t>
            </a:r>
            <a:r>
              <a:rPr lang="en-US" sz="3000" dirty="0" err="1"/>
              <a:t>leukopaenia</a:t>
            </a:r>
            <a:r>
              <a:rPr lang="en-US" sz="3000" dirty="0"/>
              <a:t> </a:t>
            </a:r>
            <a:r>
              <a:rPr lang="en-US" sz="3000" dirty="0" smtClean="0"/>
              <a:t>&amp; </a:t>
            </a:r>
            <a:r>
              <a:rPr lang="en-US" sz="3000" dirty="0"/>
              <a:t>elevated liver </a:t>
            </a:r>
            <a:r>
              <a:rPr lang="en-US" sz="3000" dirty="0" smtClean="0"/>
              <a:t>enzymes.</a:t>
            </a:r>
            <a:r>
              <a:rPr lang="en-US" sz="3000" baseline="30000" dirty="0" smtClean="0"/>
              <a:t>118, 120</a:t>
            </a:r>
            <a:endParaRPr lang="en-US" sz="3000" baseline="30000" dirty="0"/>
          </a:p>
          <a:p>
            <a:endParaRPr lang="en-MY" sz="2200" dirty="0" smtClean="0"/>
          </a:p>
          <a:p>
            <a:pPr marL="0" indent="0">
              <a:buNone/>
            </a:pPr>
            <a:r>
              <a:rPr lang="en-MY" sz="1500" dirty="0" smtClean="0"/>
              <a:t>    </a:t>
            </a:r>
            <a:r>
              <a:rPr lang="en-MY" sz="1500" dirty="0" smtClean="0"/>
              <a:t> 118</a:t>
            </a:r>
            <a:r>
              <a:rPr lang="en-MY" sz="1500" dirty="0" smtClean="0"/>
              <a:t>. Rice </a:t>
            </a:r>
            <a:r>
              <a:rPr lang="en-MY" sz="1500" dirty="0"/>
              <a:t>GPA, </a:t>
            </a:r>
            <a:r>
              <a:rPr lang="en-MY" sz="1500" dirty="0" smtClean="0"/>
              <a:t>et </a:t>
            </a:r>
            <a:r>
              <a:rPr lang="en-MY" sz="1500" dirty="0"/>
              <a:t>al. </a:t>
            </a:r>
            <a:r>
              <a:rPr lang="en-MY" sz="1500" dirty="0" smtClean="0"/>
              <a:t>Cochrane </a:t>
            </a:r>
            <a:r>
              <a:rPr lang="en-MY" sz="1500" dirty="0"/>
              <a:t>Database of Systematic </a:t>
            </a:r>
            <a:r>
              <a:rPr lang="en-MY" sz="1500" dirty="0" smtClean="0"/>
              <a:t>Reviews 2001</a:t>
            </a:r>
            <a:r>
              <a:rPr lang="en-MY" sz="1500" dirty="0"/>
              <a:t>, Issue 4 Art </a:t>
            </a:r>
            <a:endParaRPr lang="en-MY" sz="1500" dirty="0" smtClean="0"/>
          </a:p>
          <a:p>
            <a:pPr marL="0" indent="0">
              <a:buNone/>
            </a:pPr>
            <a:r>
              <a:rPr lang="en-MY" sz="1500" dirty="0"/>
              <a:t> </a:t>
            </a:r>
            <a:r>
              <a:rPr lang="en-MY" sz="1500" dirty="0" smtClean="0"/>
              <a:t>           </a:t>
            </a:r>
            <a:r>
              <a:rPr lang="en-MY" sz="1500" dirty="0" smtClean="0"/>
              <a:t> </a:t>
            </a:r>
            <a:r>
              <a:rPr lang="en-MY" sz="1500" dirty="0" smtClean="0"/>
              <a:t>No</a:t>
            </a:r>
            <a:r>
              <a:rPr lang="en-MY" sz="1500" dirty="0"/>
              <a:t>: </a:t>
            </a:r>
            <a:r>
              <a:rPr lang="en-MY" sz="1500" dirty="0" smtClean="0"/>
              <a:t>CD002002</a:t>
            </a:r>
          </a:p>
          <a:p>
            <a:pPr marL="0" indent="0">
              <a:buNone/>
            </a:pPr>
            <a:r>
              <a:rPr lang="en-MY" sz="1500" dirty="0"/>
              <a:t> </a:t>
            </a:r>
            <a:r>
              <a:rPr lang="en-MY" sz="1500" dirty="0" smtClean="0"/>
              <a:t>   </a:t>
            </a:r>
            <a:r>
              <a:rPr lang="en-MY" sz="1500" dirty="0" smtClean="0"/>
              <a:t> </a:t>
            </a:r>
            <a:r>
              <a:rPr lang="en-MY" sz="1500" dirty="0" smtClean="0"/>
              <a:t>120. Rojas </a:t>
            </a:r>
            <a:r>
              <a:rPr lang="en-MY" sz="1500" dirty="0"/>
              <a:t>JI, </a:t>
            </a:r>
            <a:r>
              <a:rPr lang="en-MY" sz="1500" dirty="0" smtClean="0"/>
              <a:t>et </a:t>
            </a:r>
            <a:r>
              <a:rPr lang="en-MY" sz="1500" dirty="0"/>
              <a:t>al. </a:t>
            </a:r>
            <a:r>
              <a:rPr lang="en-MY" sz="1500" dirty="0" smtClean="0"/>
              <a:t>Cochrane </a:t>
            </a:r>
            <a:r>
              <a:rPr lang="en-MY" sz="1500" dirty="0"/>
              <a:t>Database of Systematic Reviews </a:t>
            </a:r>
            <a:r>
              <a:rPr lang="en-MY" sz="1500" dirty="0" smtClean="0"/>
              <a:t>2010</a:t>
            </a:r>
            <a:r>
              <a:rPr lang="en-MY" sz="1500" dirty="0"/>
              <a:t>, Issue 1 Art No: </a:t>
            </a:r>
            <a:endParaRPr lang="en-MY" sz="1500" dirty="0" smtClean="0"/>
          </a:p>
          <a:p>
            <a:pPr marL="0" indent="0">
              <a:buNone/>
            </a:pPr>
            <a:r>
              <a:rPr lang="en-MY" sz="1500" dirty="0"/>
              <a:t> </a:t>
            </a:r>
            <a:r>
              <a:rPr lang="en-MY" sz="1500" dirty="0" smtClean="0"/>
              <a:t>           </a:t>
            </a:r>
            <a:r>
              <a:rPr lang="en-MY" sz="1500" dirty="0" smtClean="0"/>
              <a:t> </a:t>
            </a:r>
            <a:r>
              <a:rPr lang="en-MY" sz="1500" dirty="0" smtClean="0"/>
              <a:t>CD006643</a:t>
            </a:r>
            <a:endParaRPr lang="en-MY" sz="15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16</a:t>
            </a:fld>
            <a:endParaRPr lang="en-US"/>
          </a:p>
        </p:txBody>
      </p:sp>
    </p:spTree>
    <p:extLst>
      <p:ext uri="{BB962C8B-B14F-4D97-AF65-F5344CB8AC3E}">
        <p14:creationId xmlns:p14="http://schemas.microsoft.com/office/powerpoint/2010/main" val="5076549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66E056-D5E1-5E4E-9EF8-A7477DF72268}" type="slidenum">
              <a:rPr lang="en-US" smtClean="0"/>
              <a:t>17</a:t>
            </a:fld>
            <a:endParaRPr lang="en-US"/>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9211" y="2835964"/>
            <a:ext cx="8131937" cy="1152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812241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416" y="2226365"/>
            <a:ext cx="8185968" cy="2193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3243472" y="3285594"/>
            <a:ext cx="1524000" cy="30480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FF66E056-D5E1-5E4E-9EF8-A7477DF72268}" type="slidenum">
              <a:rPr lang="en-US" smtClean="0"/>
              <a:t>18</a:t>
            </a:fld>
            <a:endParaRPr lang="en-US"/>
          </a:p>
        </p:txBody>
      </p:sp>
    </p:spTree>
    <p:extLst>
      <p:ext uri="{BB962C8B-B14F-4D97-AF65-F5344CB8AC3E}">
        <p14:creationId xmlns:p14="http://schemas.microsoft.com/office/powerpoint/2010/main" val="26670582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85536"/>
          </a:xfrm>
        </p:spPr>
        <p:txBody>
          <a:bodyPr>
            <a:normAutofit/>
          </a:bodyPr>
          <a:lstStyle/>
          <a:p>
            <a:r>
              <a:rPr lang="en-MY" sz="3200" b="1" dirty="0" err="1" smtClean="0">
                <a:solidFill>
                  <a:schemeClr val="tx1"/>
                </a:solidFill>
              </a:rPr>
              <a:t>Fingolimod</a:t>
            </a:r>
            <a:endParaRPr lang="en-MY" sz="3200" b="1" dirty="0">
              <a:solidFill>
                <a:schemeClr val="tx1"/>
              </a:solidFill>
            </a:endParaRPr>
          </a:p>
        </p:txBody>
      </p:sp>
      <p:sp>
        <p:nvSpPr>
          <p:cNvPr id="3" name="Content Placeholder 2"/>
          <p:cNvSpPr>
            <a:spLocks noGrp="1"/>
          </p:cNvSpPr>
          <p:nvPr>
            <p:ph sz="quarter" idx="1"/>
          </p:nvPr>
        </p:nvSpPr>
        <p:spPr>
          <a:xfrm>
            <a:off x="457200" y="1311965"/>
            <a:ext cx="7891670" cy="5261113"/>
          </a:xfrm>
        </p:spPr>
        <p:txBody>
          <a:bodyPr>
            <a:normAutofit fontScale="92500" lnSpcReduction="10000"/>
          </a:bodyPr>
          <a:lstStyle/>
          <a:p>
            <a:r>
              <a:rPr lang="en-US" sz="2600" dirty="0" err="1"/>
              <a:t>Fingolimod</a:t>
            </a:r>
            <a:r>
              <a:rPr lang="en-US" sz="2600" dirty="0"/>
              <a:t> is a new class of oral sphingosine-1-phosphate-receptor modulators that prevents the migration of potentially auto-reactive lymphocytes from lymph nodes </a:t>
            </a:r>
            <a:r>
              <a:rPr lang="en-US" sz="2600" dirty="0" smtClean="0"/>
              <a:t>&amp; </a:t>
            </a:r>
            <a:r>
              <a:rPr lang="en-US" sz="2600" dirty="0"/>
              <a:t>reduces its infiltration into the CNS. Due to it’s mode of action, </a:t>
            </a:r>
            <a:r>
              <a:rPr lang="en-US" sz="2600" dirty="0" err="1"/>
              <a:t>fingolimod</a:t>
            </a:r>
            <a:r>
              <a:rPr lang="en-US" sz="2600" dirty="0"/>
              <a:t> is classified as a </a:t>
            </a:r>
            <a:r>
              <a:rPr lang="en-US" sz="2600" b="1" dirty="0"/>
              <a:t>selective immunosuppressant</a:t>
            </a:r>
            <a:r>
              <a:rPr lang="en-US" sz="2600" b="1" dirty="0" smtClean="0"/>
              <a:t>.</a:t>
            </a:r>
          </a:p>
          <a:p>
            <a:endParaRPr lang="en-US" sz="2200" b="1" dirty="0"/>
          </a:p>
          <a:p>
            <a:r>
              <a:rPr lang="en-US" sz="2600" dirty="0"/>
              <a:t>Baseline characteristics of patients in all </a:t>
            </a:r>
            <a:r>
              <a:rPr lang="en-US" sz="2600" dirty="0" smtClean="0"/>
              <a:t>RCTs involving </a:t>
            </a:r>
            <a:r>
              <a:rPr lang="en-US" sz="2600" dirty="0" err="1" smtClean="0"/>
              <a:t>fingolimod</a:t>
            </a:r>
            <a:r>
              <a:rPr lang="en-US" sz="2600" dirty="0" smtClean="0"/>
              <a:t> </a:t>
            </a:r>
            <a:r>
              <a:rPr lang="en-US" sz="2600" dirty="0"/>
              <a:t>vs </a:t>
            </a:r>
            <a:r>
              <a:rPr lang="en-US" sz="2600" dirty="0" smtClean="0"/>
              <a:t>placebo </a:t>
            </a:r>
            <a:r>
              <a:rPr lang="en-US" sz="2600" dirty="0" smtClean="0"/>
              <a:t>&amp; </a:t>
            </a:r>
            <a:r>
              <a:rPr lang="en-US" sz="2600" dirty="0" err="1" smtClean="0"/>
              <a:t>fingolimod</a:t>
            </a:r>
            <a:r>
              <a:rPr lang="en-US" sz="2600" dirty="0" smtClean="0"/>
              <a:t> </a:t>
            </a:r>
            <a:r>
              <a:rPr lang="en-US" sz="2600" dirty="0"/>
              <a:t>vs IM IFNβ-1a were consistent with active or highly active RRMS </a:t>
            </a:r>
            <a:r>
              <a:rPr lang="en-US" sz="2600" dirty="0" smtClean="0"/>
              <a:t>&amp; also </a:t>
            </a:r>
            <a:r>
              <a:rPr lang="en-US" sz="2600" dirty="0"/>
              <a:t>included a subgroup of rapidly evolving MS patients who had prior </a:t>
            </a:r>
            <a:r>
              <a:rPr lang="en-US" sz="2600" dirty="0" smtClean="0"/>
              <a:t>DMT.</a:t>
            </a:r>
            <a:r>
              <a:rPr lang="en-US" sz="2600" baseline="30000" dirty="0" smtClean="0"/>
              <a:t>132-134</a:t>
            </a:r>
          </a:p>
          <a:p>
            <a:endParaRPr lang="en-US" sz="1300" dirty="0"/>
          </a:p>
          <a:p>
            <a:pPr marL="0" indent="0">
              <a:lnSpc>
                <a:spcPct val="110000"/>
              </a:lnSpc>
              <a:spcBef>
                <a:spcPts val="0"/>
              </a:spcBef>
              <a:buNone/>
            </a:pPr>
            <a:r>
              <a:rPr lang="en-MY" dirty="0"/>
              <a:t>  </a:t>
            </a:r>
            <a:r>
              <a:rPr lang="en-MY" dirty="0" smtClean="0"/>
              <a:t> </a:t>
            </a:r>
            <a:r>
              <a:rPr lang="en-MY" sz="1500" dirty="0"/>
              <a:t>132. </a:t>
            </a:r>
            <a:r>
              <a:rPr lang="en-MY" sz="1500" dirty="0" err="1"/>
              <a:t>Calabresi</a:t>
            </a:r>
            <a:r>
              <a:rPr lang="en-MY" sz="1500" dirty="0"/>
              <a:t> PA, </a:t>
            </a:r>
            <a:r>
              <a:rPr lang="en-MY" sz="1500" dirty="0" smtClean="0"/>
              <a:t>et al. Lancet </a:t>
            </a:r>
            <a:r>
              <a:rPr lang="en-MY" sz="1500" dirty="0"/>
              <a:t>Neurol. </a:t>
            </a:r>
            <a:r>
              <a:rPr lang="en-MY" sz="1500" dirty="0" smtClean="0"/>
              <a:t>2014;13(6</a:t>
            </a:r>
            <a:r>
              <a:rPr lang="en-MY" sz="1500" dirty="0"/>
              <a:t>):545-56</a:t>
            </a:r>
            <a:endParaRPr lang="en-MY" sz="1500" dirty="0" smtClean="0"/>
          </a:p>
          <a:p>
            <a:pPr marL="0" indent="0">
              <a:lnSpc>
                <a:spcPct val="110000"/>
              </a:lnSpc>
              <a:spcBef>
                <a:spcPts val="0"/>
              </a:spcBef>
              <a:buNone/>
            </a:pPr>
            <a:r>
              <a:rPr lang="en-MY" sz="1500" dirty="0" smtClean="0"/>
              <a:t>     133. </a:t>
            </a:r>
            <a:r>
              <a:rPr lang="en-MY" sz="1500" dirty="0" err="1" smtClean="0"/>
              <a:t>Kappos</a:t>
            </a:r>
            <a:r>
              <a:rPr lang="en-MY" sz="1500" dirty="0" smtClean="0"/>
              <a:t> </a:t>
            </a:r>
            <a:r>
              <a:rPr lang="en-MY" sz="1500" dirty="0"/>
              <a:t>L, </a:t>
            </a:r>
            <a:r>
              <a:rPr lang="en-MY" sz="1500" dirty="0" smtClean="0"/>
              <a:t>et </a:t>
            </a:r>
            <a:r>
              <a:rPr lang="en-MY" sz="1500" dirty="0"/>
              <a:t>al. </a:t>
            </a:r>
            <a:r>
              <a:rPr lang="en-MY" sz="1500" dirty="0" smtClean="0"/>
              <a:t>N </a:t>
            </a:r>
            <a:r>
              <a:rPr lang="en-MY" sz="1500" dirty="0" err="1"/>
              <a:t>Engl</a:t>
            </a:r>
            <a:r>
              <a:rPr lang="en-MY" sz="1500" dirty="0"/>
              <a:t> J Med. 2010;362(5):</a:t>
            </a:r>
            <a:r>
              <a:rPr lang="en-MY" sz="1500" dirty="0" smtClean="0"/>
              <a:t>387-401</a:t>
            </a:r>
            <a:endParaRPr lang="en-MY" sz="1500" dirty="0"/>
          </a:p>
          <a:p>
            <a:pPr marL="0" indent="0">
              <a:lnSpc>
                <a:spcPct val="110000"/>
              </a:lnSpc>
              <a:spcBef>
                <a:spcPts val="0"/>
              </a:spcBef>
              <a:buNone/>
            </a:pPr>
            <a:r>
              <a:rPr lang="en-MY" sz="1500" dirty="0" smtClean="0"/>
              <a:t>     134. Cohen </a:t>
            </a:r>
            <a:r>
              <a:rPr lang="en-MY" sz="1500" dirty="0"/>
              <a:t>JA</a:t>
            </a:r>
            <a:r>
              <a:rPr lang="en-MY" sz="1500" dirty="0" smtClean="0"/>
              <a:t>, </a:t>
            </a:r>
            <a:r>
              <a:rPr lang="en-MY" sz="1500" dirty="0"/>
              <a:t>et al. </a:t>
            </a:r>
            <a:r>
              <a:rPr lang="en-MY" sz="1500" dirty="0" smtClean="0"/>
              <a:t>J </a:t>
            </a:r>
            <a:r>
              <a:rPr lang="en-MY" sz="1500" dirty="0"/>
              <a:t>Neurol. 2013;260(8):</a:t>
            </a:r>
            <a:r>
              <a:rPr lang="en-MY" sz="1500" dirty="0" smtClean="0"/>
              <a:t>2023-2032</a:t>
            </a:r>
            <a:endParaRPr lang="en-MY" sz="15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19</a:t>
            </a:fld>
            <a:endParaRPr lang="en-US"/>
          </a:p>
        </p:txBody>
      </p:sp>
    </p:spTree>
    <p:extLst>
      <p:ext uri="{BB962C8B-B14F-4D97-AF65-F5344CB8AC3E}">
        <p14:creationId xmlns:p14="http://schemas.microsoft.com/office/powerpoint/2010/main" val="850709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72284"/>
          </a:xfrm>
        </p:spPr>
        <p:txBody>
          <a:bodyPr>
            <a:normAutofit/>
          </a:bodyPr>
          <a:lstStyle/>
          <a:p>
            <a:r>
              <a:rPr lang="en-MY" sz="3200" b="1" dirty="0" smtClean="0">
                <a:solidFill>
                  <a:schemeClr val="tx1"/>
                </a:solidFill>
              </a:rPr>
              <a:t>Learning objectives</a:t>
            </a:r>
            <a:endParaRPr lang="en-MY" sz="3200" b="1" dirty="0">
              <a:solidFill>
                <a:schemeClr val="tx1"/>
              </a:solidFill>
            </a:endParaRPr>
          </a:p>
        </p:txBody>
      </p:sp>
      <p:sp>
        <p:nvSpPr>
          <p:cNvPr id="3" name="Content Placeholder 2"/>
          <p:cNvSpPr>
            <a:spLocks noGrp="1"/>
          </p:cNvSpPr>
          <p:nvPr>
            <p:ph sz="quarter" idx="1"/>
          </p:nvPr>
        </p:nvSpPr>
        <p:spPr>
          <a:xfrm>
            <a:off x="457200" y="1308656"/>
            <a:ext cx="7944678" cy="4873752"/>
          </a:xfrm>
        </p:spPr>
        <p:txBody>
          <a:bodyPr/>
          <a:lstStyle/>
          <a:p>
            <a:pPr marL="0" indent="0">
              <a:buNone/>
            </a:pPr>
            <a:r>
              <a:rPr lang="en-MY" sz="2800" b="1" i="1" dirty="0" smtClean="0"/>
              <a:t>It is important to diagnose MS during early inflammatory phase. During this </a:t>
            </a:r>
            <a:r>
              <a:rPr lang="en-MY" sz="2800" b="1" i="1" dirty="0" smtClean="0"/>
              <a:t>phase, </a:t>
            </a:r>
            <a:r>
              <a:rPr lang="en-MY" sz="2800" b="1" i="1" dirty="0" smtClean="0"/>
              <a:t>Disease Modifying Therapy (DMT) prevents </a:t>
            </a:r>
            <a:r>
              <a:rPr lang="en-MY" sz="2800" b="1" i="1" dirty="0" smtClean="0"/>
              <a:t>relapses, </a:t>
            </a:r>
            <a:r>
              <a:rPr lang="en-MY" sz="2800" b="1" i="1" dirty="0" smtClean="0"/>
              <a:t>&amp; may delay the disability &amp; progression of disease.</a:t>
            </a:r>
          </a:p>
          <a:p>
            <a:pPr marL="0" indent="0">
              <a:buNone/>
            </a:pPr>
            <a:endParaRPr lang="en-MY" sz="2000" b="1" i="1" dirty="0" smtClean="0"/>
          </a:p>
          <a:p>
            <a:r>
              <a:rPr lang="en-MY" sz="2800" dirty="0" smtClean="0"/>
              <a:t>Objectives, to learn on:</a:t>
            </a:r>
          </a:p>
          <a:p>
            <a:pPr marL="542925" lvl="1" indent="-277813"/>
            <a:r>
              <a:rPr lang="en-MY" sz="2400" dirty="0"/>
              <a:t>i</a:t>
            </a:r>
            <a:r>
              <a:rPr lang="en-MY" sz="2400" dirty="0" smtClean="0"/>
              <a:t>nitiation </a:t>
            </a:r>
            <a:r>
              <a:rPr lang="en-MY" sz="2400" dirty="0" smtClean="0"/>
              <a:t>of early treatment challenges</a:t>
            </a:r>
          </a:p>
          <a:p>
            <a:pPr marL="542925" lvl="1" indent="-277813"/>
            <a:r>
              <a:rPr lang="en-MY" sz="2400" dirty="0" smtClean="0"/>
              <a:t>DMTs treatment selection &amp; availability in Malaysia</a:t>
            </a:r>
          </a:p>
          <a:p>
            <a:pPr marL="542925" lvl="1" indent="-277813"/>
            <a:r>
              <a:rPr lang="en-MY" sz="2400" dirty="0" smtClean="0"/>
              <a:t>side </a:t>
            </a:r>
            <a:r>
              <a:rPr lang="en-MY" sz="2400" dirty="0" smtClean="0"/>
              <a:t>effect profile of DMTs</a:t>
            </a:r>
            <a:endParaRPr lang="en-MY" sz="2400" dirty="0"/>
          </a:p>
        </p:txBody>
      </p:sp>
      <p:sp>
        <p:nvSpPr>
          <p:cNvPr id="4" name="Slide Number Placeholder 3"/>
          <p:cNvSpPr>
            <a:spLocks noGrp="1"/>
          </p:cNvSpPr>
          <p:nvPr>
            <p:ph type="sldNum" sz="quarter" idx="15"/>
          </p:nvPr>
        </p:nvSpPr>
        <p:spPr/>
        <p:txBody>
          <a:bodyPr/>
          <a:lstStyle/>
          <a:p>
            <a:fld id="{FF66E056-D5E1-5E4E-9EF8-A7477DF72268}" type="slidenum">
              <a:rPr lang="en-US" smtClean="0"/>
              <a:t>2</a:t>
            </a:fld>
            <a:endParaRPr lang="en-US"/>
          </a:p>
        </p:txBody>
      </p:sp>
    </p:spTree>
    <p:extLst>
      <p:ext uri="{BB962C8B-B14F-4D97-AF65-F5344CB8AC3E}">
        <p14:creationId xmlns:p14="http://schemas.microsoft.com/office/powerpoint/2010/main" val="19910737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0"/>
            <a:ext cx="7467600" cy="745779"/>
          </a:xfrm>
        </p:spPr>
        <p:txBody>
          <a:bodyPr>
            <a:normAutofit/>
          </a:bodyPr>
          <a:lstStyle/>
          <a:p>
            <a:r>
              <a:rPr lang="en-MY" sz="3200" b="1" dirty="0" smtClean="0">
                <a:solidFill>
                  <a:schemeClr val="tx1"/>
                </a:solidFill>
              </a:rPr>
              <a:t>Definition</a:t>
            </a:r>
            <a:endParaRPr lang="en-MY" sz="3200" b="1" dirty="0">
              <a:solidFill>
                <a:schemeClr val="tx1"/>
              </a:solidFill>
            </a:endParaRPr>
          </a:p>
        </p:txBody>
      </p:sp>
      <p:sp>
        <p:nvSpPr>
          <p:cNvPr id="3" name="Slide Number Placeholder 2"/>
          <p:cNvSpPr>
            <a:spLocks noGrp="1"/>
          </p:cNvSpPr>
          <p:nvPr>
            <p:ph type="sldNum" sz="quarter" idx="11"/>
          </p:nvPr>
        </p:nvSpPr>
        <p:spPr/>
        <p:txBody>
          <a:bodyPr/>
          <a:lstStyle/>
          <a:p>
            <a:fld id="{FF66E056-D5E1-5E4E-9EF8-A7477DF72268}" type="slidenum">
              <a:rPr lang="en-US" smtClean="0"/>
              <a:t>20</a:t>
            </a:fld>
            <a:endParaRPr lang="en-US"/>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00536"/>
            <a:ext cx="8153399" cy="5562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23944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362"/>
            <a:ext cx="7467600" cy="719275"/>
          </a:xfrm>
        </p:spPr>
        <p:txBody>
          <a:bodyPr>
            <a:normAutofit/>
          </a:bodyPr>
          <a:lstStyle/>
          <a:p>
            <a:r>
              <a:rPr lang="en-MY" sz="3200" b="1" dirty="0" smtClean="0">
                <a:solidFill>
                  <a:schemeClr val="tx1"/>
                </a:solidFill>
              </a:rPr>
              <a:t>Fingolimod</a:t>
            </a:r>
            <a:r>
              <a:rPr lang="en-MY" sz="2000" b="1" dirty="0" smtClean="0">
                <a:solidFill>
                  <a:schemeClr val="tx1"/>
                </a:solidFill>
              </a:rPr>
              <a:t>-2</a:t>
            </a:r>
            <a:endParaRPr lang="en-MY" sz="2000" dirty="0"/>
          </a:p>
        </p:txBody>
      </p:sp>
      <p:sp>
        <p:nvSpPr>
          <p:cNvPr id="3" name="Content Placeholder 2"/>
          <p:cNvSpPr>
            <a:spLocks noGrp="1"/>
          </p:cNvSpPr>
          <p:nvPr>
            <p:ph sz="quarter" idx="1"/>
          </p:nvPr>
        </p:nvSpPr>
        <p:spPr>
          <a:xfrm>
            <a:off x="457200" y="1007165"/>
            <a:ext cx="7944678" cy="5632171"/>
          </a:xfrm>
        </p:spPr>
        <p:txBody>
          <a:bodyPr>
            <a:normAutofit fontScale="92500" lnSpcReduction="20000"/>
          </a:bodyPr>
          <a:lstStyle/>
          <a:p>
            <a:pPr>
              <a:lnSpc>
                <a:spcPct val="110000"/>
              </a:lnSpc>
              <a:spcBef>
                <a:spcPts val="0"/>
              </a:spcBef>
            </a:pPr>
            <a:r>
              <a:rPr lang="en-US" sz="2600" dirty="0"/>
              <a:t>All RCTs </a:t>
            </a:r>
            <a:r>
              <a:rPr lang="en-US" sz="2600" dirty="0" smtClean="0"/>
              <a:t>demonstrated </a:t>
            </a:r>
            <a:r>
              <a:rPr lang="en-US" sz="2600" dirty="0"/>
              <a:t>the efficacy of </a:t>
            </a:r>
            <a:r>
              <a:rPr lang="en-US" sz="2600" dirty="0" err="1" smtClean="0"/>
              <a:t>fingolimod</a:t>
            </a:r>
            <a:r>
              <a:rPr lang="en-US" sz="2600" dirty="0" smtClean="0"/>
              <a:t> </a:t>
            </a:r>
            <a:r>
              <a:rPr lang="en-US" sz="2600" dirty="0"/>
              <a:t>vs </a:t>
            </a:r>
            <a:r>
              <a:rPr lang="en-US" sz="2600" dirty="0" smtClean="0"/>
              <a:t>placebo, &amp; </a:t>
            </a:r>
            <a:r>
              <a:rPr lang="en-US" sz="2600" dirty="0" err="1" smtClean="0"/>
              <a:t>fingolimod</a:t>
            </a:r>
            <a:r>
              <a:rPr lang="en-US" sz="2600" dirty="0" smtClean="0"/>
              <a:t> </a:t>
            </a:r>
            <a:r>
              <a:rPr lang="en-US" sz="2600" dirty="0"/>
              <a:t>vs IM IFN</a:t>
            </a:r>
            <a:r>
              <a:rPr lang="el-GR" sz="2600" dirty="0"/>
              <a:t>β-1</a:t>
            </a:r>
            <a:r>
              <a:rPr lang="en-US" sz="2600" dirty="0"/>
              <a:t>a on clinical </a:t>
            </a:r>
            <a:r>
              <a:rPr lang="en-US" sz="2600" dirty="0" smtClean="0"/>
              <a:t>&amp; </a:t>
            </a:r>
            <a:r>
              <a:rPr lang="en-US" sz="2600" dirty="0"/>
              <a:t>neuroimaging outcomes in </a:t>
            </a:r>
            <a:r>
              <a:rPr lang="en-US" sz="2600" dirty="0" smtClean="0"/>
              <a:t>RRMS.</a:t>
            </a:r>
            <a:r>
              <a:rPr lang="en-US" sz="2600" baseline="30000" dirty="0" smtClean="0"/>
              <a:t>132-134</a:t>
            </a:r>
            <a:r>
              <a:rPr lang="en-US" sz="2600" dirty="0" smtClean="0"/>
              <a:t> </a:t>
            </a:r>
          </a:p>
          <a:p>
            <a:pPr marL="0" indent="0">
              <a:lnSpc>
                <a:spcPct val="110000"/>
              </a:lnSpc>
              <a:spcBef>
                <a:spcPts val="0"/>
              </a:spcBef>
              <a:buNone/>
            </a:pPr>
            <a:endParaRPr lang="en-US" sz="1300" dirty="0"/>
          </a:p>
          <a:p>
            <a:pPr>
              <a:lnSpc>
                <a:spcPct val="110000"/>
              </a:lnSpc>
              <a:spcBef>
                <a:spcPts val="0"/>
              </a:spcBef>
            </a:pPr>
            <a:r>
              <a:rPr lang="en-US" sz="2600" dirty="0" err="1"/>
              <a:t>Fingolimod</a:t>
            </a:r>
            <a:r>
              <a:rPr lang="en-US" sz="2600" dirty="0"/>
              <a:t> was associated with clearly reported adverse </a:t>
            </a:r>
            <a:r>
              <a:rPr lang="en-US" sz="2600" dirty="0" smtClean="0"/>
              <a:t>events.</a:t>
            </a:r>
            <a:r>
              <a:rPr lang="en-US" sz="2600" baseline="30000" dirty="0" smtClean="0"/>
              <a:t>132-134</a:t>
            </a:r>
            <a:endParaRPr lang="en-US" sz="2600" dirty="0" smtClean="0"/>
          </a:p>
          <a:p>
            <a:pPr marL="542925" lvl="1" indent="-277813">
              <a:lnSpc>
                <a:spcPct val="110000"/>
              </a:lnSpc>
              <a:spcBef>
                <a:spcPts val="0"/>
              </a:spcBef>
            </a:pPr>
            <a:r>
              <a:rPr lang="en-US" sz="2200" dirty="0" smtClean="0"/>
              <a:t>Most </a:t>
            </a:r>
            <a:r>
              <a:rPr lang="en-US" sz="2200" dirty="0"/>
              <a:t>common adverse events were transient bradycardia (1 -2%, majority asymptomatic) </a:t>
            </a:r>
            <a:r>
              <a:rPr lang="en-US" sz="2200" dirty="0" smtClean="0"/>
              <a:t>&amp; </a:t>
            </a:r>
            <a:r>
              <a:rPr lang="en-US" sz="2200" dirty="0"/>
              <a:t>atrioventricular block (&lt;1%) which were noted after the first dose. Therefore, first dose hourly monitoring of the heart rate with </a:t>
            </a:r>
            <a:r>
              <a:rPr lang="en-US" sz="2200" dirty="0" smtClean="0"/>
              <a:t>ECG </a:t>
            </a:r>
            <a:r>
              <a:rPr lang="en-US" sz="2200" dirty="0"/>
              <a:t>recording  at baseline </a:t>
            </a:r>
            <a:r>
              <a:rPr lang="en-US" sz="2200" dirty="0" smtClean="0"/>
              <a:t>&amp; </a:t>
            </a:r>
            <a:r>
              <a:rPr lang="en-US" sz="2200" dirty="0"/>
              <a:t>at the end of </a:t>
            </a:r>
            <a:r>
              <a:rPr lang="en-US" sz="2200" dirty="0" smtClean="0"/>
              <a:t>6 </a:t>
            </a:r>
            <a:r>
              <a:rPr lang="en-US" sz="2200" dirty="0"/>
              <a:t>hours is </a:t>
            </a:r>
            <a:r>
              <a:rPr lang="en-US" sz="2200" dirty="0" smtClean="0"/>
              <a:t>important.</a:t>
            </a:r>
          </a:p>
          <a:p>
            <a:pPr marL="542925" lvl="1" indent="-277813">
              <a:lnSpc>
                <a:spcPct val="110000"/>
              </a:lnSpc>
              <a:spcBef>
                <a:spcPts val="0"/>
              </a:spcBef>
            </a:pPr>
            <a:r>
              <a:rPr lang="en-US" sz="2200" dirty="0" smtClean="0"/>
              <a:t>Other </a:t>
            </a:r>
            <a:r>
              <a:rPr lang="en-US" sz="2200" dirty="0"/>
              <a:t>side effects included: </a:t>
            </a:r>
          </a:p>
          <a:p>
            <a:pPr marL="901700" lvl="2" indent="-330200">
              <a:lnSpc>
                <a:spcPct val="110000"/>
              </a:lnSpc>
              <a:spcBef>
                <a:spcPts val="0"/>
              </a:spcBef>
              <a:buFont typeface="Wingdings" panose="05000000000000000000" pitchFamily="2" charset="2"/>
              <a:buChar char="ü"/>
            </a:pPr>
            <a:r>
              <a:rPr lang="en-US" sz="1900" dirty="0"/>
              <a:t>reversible </a:t>
            </a:r>
            <a:r>
              <a:rPr lang="en-US" sz="1900" dirty="0" err="1"/>
              <a:t>lymphopaenia</a:t>
            </a:r>
            <a:r>
              <a:rPr lang="en-US" sz="1900" dirty="0"/>
              <a:t> (73%), seen within </a:t>
            </a:r>
            <a:r>
              <a:rPr lang="en-US" sz="1900" dirty="0" smtClean="0"/>
              <a:t>1 </a:t>
            </a:r>
            <a:r>
              <a:rPr lang="en-US" sz="1900" dirty="0"/>
              <a:t>month after treatment initiation</a:t>
            </a:r>
          </a:p>
          <a:p>
            <a:pPr marL="901700" lvl="2" indent="-330200">
              <a:lnSpc>
                <a:spcPct val="110000"/>
              </a:lnSpc>
              <a:spcBef>
                <a:spcPts val="0"/>
              </a:spcBef>
              <a:buFont typeface="Wingdings" panose="05000000000000000000" pitchFamily="2" charset="2"/>
              <a:buChar char="ü"/>
            </a:pPr>
            <a:r>
              <a:rPr lang="en-US" sz="1900" dirty="0"/>
              <a:t>raised ALT (8%)</a:t>
            </a:r>
          </a:p>
          <a:p>
            <a:pPr marL="901700" lvl="2" indent="-330200">
              <a:lnSpc>
                <a:spcPct val="110000"/>
              </a:lnSpc>
              <a:spcBef>
                <a:spcPts val="0"/>
              </a:spcBef>
              <a:buFont typeface="Wingdings" panose="05000000000000000000" pitchFamily="2" charset="2"/>
              <a:buChar char="ü"/>
            </a:pPr>
            <a:r>
              <a:rPr lang="en-US" sz="1900" dirty="0"/>
              <a:t>macular </a:t>
            </a:r>
            <a:r>
              <a:rPr lang="en-US" sz="1900" dirty="0" err="1"/>
              <a:t>oedema</a:t>
            </a:r>
            <a:r>
              <a:rPr lang="en-US" sz="1900" dirty="0"/>
              <a:t> (0.5%), seen within </a:t>
            </a:r>
            <a:r>
              <a:rPr lang="en-US" sz="1900" dirty="0" smtClean="0"/>
              <a:t>4 </a:t>
            </a:r>
            <a:r>
              <a:rPr lang="en-US" sz="1900" dirty="0"/>
              <a:t>months, reversible upon drug discontinuation</a:t>
            </a:r>
          </a:p>
          <a:p>
            <a:pPr marL="901700" lvl="2" indent="-330200">
              <a:lnSpc>
                <a:spcPct val="110000"/>
              </a:lnSpc>
              <a:spcBef>
                <a:spcPts val="0"/>
              </a:spcBef>
              <a:buFont typeface="Wingdings" panose="05000000000000000000" pitchFamily="2" charset="2"/>
              <a:buChar char="ü"/>
            </a:pPr>
            <a:r>
              <a:rPr lang="en-US" sz="1900" dirty="0"/>
              <a:t>non-fatal herpes viral infections</a:t>
            </a:r>
          </a:p>
          <a:p>
            <a:pPr marL="901700" lvl="2" indent="-330200">
              <a:lnSpc>
                <a:spcPct val="110000"/>
              </a:lnSpc>
              <a:spcBef>
                <a:spcPts val="0"/>
              </a:spcBef>
              <a:buFont typeface="Wingdings" panose="05000000000000000000" pitchFamily="2" charset="2"/>
              <a:buChar char="ü"/>
            </a:pPr>
            <a:r>
              <a:rPr lang="en-US" sz="1900" dirty="0" smtClean="0"/>
              <a:t>skin </a:t>
            </a:r>
            <a:r>
              <a:rPr lang="en-US" sz="1900" dirty="0"/>
              <a:t>cancers such as basal cell carcinoma (though no causal relationship had been established</a:t>
            </a:r>
            <a:r>
              <a:rPr lang="en-US" sz="1900" dirty="0" smtClean="0"/>
              <a:t>)</a:t>
            </a:r>
            <a:endParaRPr lang="en-MY" sz="1900" dirty="0"/>
          </a:p>
        </p:txBody>
      </p:sp>
      <p:sp>
        <p:nvSpPr>
          <p:cNvPr id="4" name="Slide Number Placeholder 3"/>
          <p:cNvSpPr>
            <a:spLocks noGrp="1"/>
          </p:cNvSpPr>
          <p:nvPr>
            <p:ph type="sldNum" sz="quarter" idx="15"/>
          </p:nvPr>
        </p:nvSpPr>
        <p:spPr/>
        <p:txBody>
          <a:bodyPr/>
          <a:lstStyle/>
          <a:p>
            <a:fld id="{FF66E056-D5E1-5E4E-9EF8-A7477DF72268}" type="slidenum">
              <a:rPr lang="en-US" smtClean="0"/>
              <a:t>21</a:t>
            </a:fld>
            <a:endParaRPr lang="en-US"/>
          </a:p>
        </p:txBody>
      </p:sp>
    </p:spTree>
    <p:extLst>
      <p:ext uri="{BB962C8B-B14F-4D97-AF65-F5344CB8AC3E}">
        <p14:creationId xmlns:p14="http://schemas.microsoft.com/office/powerpoint/2010/main" val="15355212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Fingolimod</a:t>
            </a:r>
            <a:r>
              <a:rPr lang="en-MY" sz="2000" b="1" dirty="0" smtClean="0">
                <a:solidFill>
                  <a:schemeClr val="tx1"/>
                </a:solidFill>
              </a:rPr>
              <a:t>-3</a:t>
            </a:r>
            <a:endParaRPr lang="en-MY" sz="3200" dirty="0">
              <a:solidFill>
                <a:schemeClr val="tx1"/>
              </a:solidFill>
            </a:endParaRPr>
          </a:p>
        </p:txBody>
      </p:sp>
      <p:sp>
        <p:nvSpPr>
          <p:cNvPr id="3" name="Content Placeholder 2"/>
          <p:cNvSpPr>
            <a:spLocks noGrp="1"/>
          </p:cNvSpPr>
          <p:nvPr>
            <p:ph sz="quarter" idx="1"/>
          </p:nvPr>
        </p:nvSpPr>
        <p:spPr>
          <a:xfrm>
            <a:off x="457199" y="1600200"/>
            <a:ext cx="7865165" cy="4873752"/>
          </a:xfrm>
        </p:spPr>
        <p:txBody>
          <a:bodyPr/>
          <a:lstStyle/>
          <a:p>
            <a:r>
              <a:rPr lang="en-US" sz="2800" dirty="0" err="1"/>
              <a:t>Fingolimod</a:t>
            </a:r>
            <a:r>
              <a:rPr lang="en-US" sz="2800" dirty="0"/>
              <a:t> has teratogenic risk, thus female patients have to perform effective contraception as long as being treated with </a:t>
            </a:r>
            <a:r>
              <a:rPr lang="en-US" sz="2800" dirty="0" err="1"/>
              <a:t>fingolimod</a:t>
            </a:r>
            <a:r>
              <a:rPr lang="en-US" sz="2800" dirty="0"/>
              <a:t> </a:t>
            </a:r>
            <a:r>
              <a:rPr lang="en-US" sz="2800" dirty="0" smtClean="0"/>
              <a:t>(&amp; </a:t>
            </a:r>
            <a:r>
              <a:rPr lang="en-US" sz="2800" dirty="0"/>
              <a:t>another 2</a:t>
            </a:r>
            <a:r>
              <a:rPr lang="en-US" sz="2800" dirty="0" smtClean="0"/>
              <a:t> </a:t>
            </a:r>
            <a:r>
              <a:rPr lang="en-US" sz="2800" dirty="0"/>
              <a:t>months after stopping </a:t>
            </a:r>
            <a:r>
              <a:rPr lang="en-US" sz="2800" dirty="0" err="1"/>
              <a:t>fingolimod</a:t>
            </a:r>
            <a:r>
              <a:rPr lang="en-US" sz="2800" dirty="0" smtClean="0"/>
              <a:t>).</a:t>
            </a:r>
            <a:r>
              <a:rPr lang="en-US" sz="2800" baseline="30000" dirty="0" smtClean="0"/>
              <a:t>132-134</a:t>
            </a:r>
            <a:endParaRPr lang="en-US" sz="28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22</a:t>
            </a:fld>
            <a:endParaRPr lang="en-US"/>
          </a:p>
        </p:txBody>
      </p:sp>
    </p:spTree>
    <p:extLst>
      <p:ext uri="{BB962C8B-B14F-4D97-AF65-F5344CB8AC3E}">
        <p14:creationId xmlns:p14="http://schemas.microsoft.com/office/powerpoint/2010/main" val="2331307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66E056-D5E1-5E4E-9EF8-A7477DF72268}" type="slidenum">
              <a:rPr lang="en-US" smtClean="0"/>
              <a:t>23</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086" y="2199861"/>
            <a:ext cx="7851912" cy="23853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35450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019" y="2332383"/>
            <a:ext cx="7790270" cy="2087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Oval 1"/>
          <p:cNvSpPr/>
          <p:nvPr/>
        </p:nvSpPr>
        <p:spPr>
          <a:xfrm>
            <a:off x="5555976" y="2981740"/>
            <a:ext cx="1447800" cy="228600"/>
          </a:xfrm>
          <a:prstGeom prst="ellipse">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fld id="{FF66E056-D5E1-5E4E-9EF8-A7477DF72268}" type="slidenum">
              <a:rPr lang="en-US" smtClean="0"/>
              <a:t>24</a:t>
            </a:fld>
            <a:endParaRPr lang="en-US"/>
          </a:p>
        </p:txBody>
      </p:sp>
    </p:spTree>
    <p:extLst>
      <p:ext uri="{BB962C8B-B14F-4D97-AF65-F5344CB8AC3E}">
        <p14:creationId xmlns:p14="http://schemas.microsoft.com/office/powerpoint/2010/main" val="35382828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4150"/>
            <a:ext cx="7467600" cy="785536"/>
          </a:xfrm>
        </p:spPr>
        <p:txBody>
          <a:bodyPr>
            <a:normAutofit/>
          </a:bodyPr>
          <a:lstStyle/>
          <a:p>
            <a:r>
              <a:rPr lang="en-US" sz="3200" b="1" dirty="0" err="1">
                <a:solidFill>
                  <a:schemeClr val="tx1"/>
                </a:solidFill>
              </a:rPr>
              <a:t>Natalizumab</a:t>
            </a:r>
            <a:endParaRPr lang="en-MY" sz="3200" b="1" dirty="0">
              <a:solidFill>
                <a:schemeClr val="tx1"/>
              </a:solidFill>
            </a:endParaRPr>
          </a:p>
        </p:txBody>
      </p:sp>
      <p:sp>
        <p:nvSpPr>
          <p:cNvPr id="3" name="Content Placeholder 2"/>
          <p:cNvSpPr>
            <a:spLocks noGrp="1"/>
          </p:cNvSpPr>
          <p:nvPr>
            <p:ph sz="quarter" idx="1"/>
          </p:nvPr>
        </p:nvSpPr>
        <p:spPr>
          <a:xfrm>
            <a:off x="457199" y="1494184"/>
            <a:ext cx="7878417" cy="4873752"/>
          </a:xfrm>
        </p:spPr>
        <p:txBody>
          <a:bodyPr>
            <a:normAutofit fontScale="92500" lnSpcReduction="20000"/>
          </a:bodyPr>
          <a:lstStyle/>
          <a:p>
            <a:r>
              <a:rPr lang="en-US" sz="2600" dirty="0" err="1"/>
              <a:t>Natalizumab</a:t>
            </a:r>
            <a:r>
              <a:rPr lang="en-US" sz="2600" dirty="0"/>
              <a:t> is a highly specific α4-integrin antagonist that acts at the level of the BBB</a:t>
            </a:r>
            <a:r>
              <a:rPr lang="en-US" sz="2600" dirty="0" smtClean="0"/>
              <a:t>.</a:t>
            </a:r>
          </a:p>
          <a:p>
            <a:pPr marL="0" indent="0">
              <a:buNone/>
            </a:pPr>
            <a:endParaRPr lang="en-US" sz="2200" dirty="0"/>
          </a:p>
          <a:p>
            <a:r>
              <a:rPr lang="en-US" sz="2600" dirty="0"/>
              <a:t>Due to it’s mode of action, </a:t>
            </a:r>
            <a:r>
              <a:rPr lang="en-US" sz="2600" dirty="0" err="1"/>
              <a:t>natalizumab</a:t>
            </a:r>
            <a:r>
              <a:rPr lang="en-US" sz="2600" dirty="0"/>
              <a:t> is classified as a </a:t>
            </a:r>
            <a:r>
              <a:rPr lang="en-US" sz="2600" b="1" dirty="0"/>
              <a:t>selective immunosuppressant</a:t>
            </a:r>
            <a:r>
              <a:rPr lang="en-US" sz="2600" dirty="0" smtClean="0"/>
              <a:t>.</a:t>
            </a:r>
          </a:p>
          <a:p>
            <a:endParaRPr lang="en-US" sz="2200" dirty="0"/>
          </a:p>
          <a:p>
            <a:r>
              <a:rPr lang="en-US" sz="2600" dirty="0"/>
              <a:t>In a Cochrane systematic review on RRMS patients, </a:t>
            </a:r>
            <a:r>
              <a:rPr lang="en-US" sz="2600" dirty="0" err="1"/>
              <a:t>natalizumab</a:t>
            </a:r>
            <a:r>
              <a:rPr lang="en-US" sz="2600" dirty="0"/>
              <a:t> ± IFN</a:t>
            </a:r>
            <a:r>
              <a:rPr lang="el-GR" sz="2600" dirty="0"/>
              <a:t>β </a:t>
            </a:r>
            <a:r>
              <a:rPr lang="en-US" sz="2600" dirty="0"/>
              <a:t>was more efficacious than control (placebo or IFN</a:t>
            </a:r>
            <a:r>
              <a:rPr lang="el-GR" sz="2600" dirty="0"/>
              <a:t>β) </a:t>
            </a:r>
            <a:r>
              <a:rPr lang="en-US" sz="2600" dirty="0"/>
              <a:t>at </a:t>
            </a:r>
            <a:r>
              <a:rPr lang="en-US" sz="2600" dirty="0" smtClean="0"/>
              <a:t>2 </a:t>
            </a:r>
            <a:r>
              <a:rPr lang="en-US" sz="2600" dirty="0"/>
              <a:t>years </a:t>
            </a:r>
            <a:r>
              <a:rPr lang="en-US" sz="2600" dirty="0" smtClean="0"/>
              <a:t>in:</a:t>
            </a:r>
            <a:r>
              <a:rPr lang="en-US" sz="2600" baseline="30000" dirty="0" smtClean="0"/>
              <a:t>137</a:t>
            </a:r>
          </a:p>
          <a:p>
            <a:pPr marL="542925" lvl="1" indent="-277813">
              <a:tabLst>
                <a:tab pos="542925" algn="l"/>
              </a:tabLst>
            </a:pPr>
            <a:r>
              <a:rPr lang="en-US" sz="2200" dirty="0" smtClean="0"/>
              <a:t>reducing </a:t>
            </a:r>
            <a:r>
              <a:rPr lang="en-US" sz="2200" dirty="0"/>
              <a:t>relapse rates (RR=0.57, 95% CI 0.47 to </a:t>
            </a:r>
            <a:r>
              <a:rPr lang="en-US" sz="2200" dirty="0" smtClean="0"/>
              <a:t>0.69)</a:t>
            </a:r>
          </a:p>
          <a:p>
            <a:pPr marL="542925" lvl="1" indent="-277813">
              <a:tabLst>
                <a:tab pos="542925" algn="l"/>
              </a:tabLst>
            </a:pPr>
            <a:r>
              <a:rPr lang="en-US" sz="2200" dirty="0" smtClean="0"/>
              <a:t>reducing </a:t>
            </a:r>
            <a:r>
              <a:rPr lang="en-US" sz="2200" dirty="0"/>
              <a:t>disease progression (RR=0.57, 95% CI 0.47 to </a:t>
            </a:r>
            <a:r>
              <a:rPr lang="en-US" sz="2200" dirty="0" smtClean="0"/>
              <a:t>0.69)</a:t>
            </a:r>
          </a:p>
          <a:p>
            <a:pPr marL="542925" lvl="1" indent="-277813">
              <a:tabLst>
                <a:tab pos="542925" algn="l"/>
              </a:tabLst>
            </a:pPr>
            <a:r>
              <a:rPr lang="en-US" sz="2200" dirty="0" smtClean="0"/>
              <a:t>reducing </a:t>
            </a:r>
            <a:r>
              <a:rPr lang="en-US" sz="2200" dirty="0" err="1"/>
              <a:t>Gd</a:t>
            </a:r>
            <a:r>
              <a:rPr lang="en-US" sz="2200" dirty="0"/>
              <a:t>-enhancing lesions (RR=0.12, 95 CI 0.09 to 0.17)</a:t>
            </a:r>
          </a:p>
          <a:p>
            <a:pPr marL="0" indent="0">
              <a:buNone/>
            </a:pPr>
            <a:endParaRPr lang="en-MY" dirty="0" smtClean="0"/>
          </a:p>
          <a:p>
            <a:pPr marL="0" indent="265113">
              <a:buNone/>
            </a:pPr>
            <a:r>
              <a:rPr lang="en-MY" sz="1500" dirty="0" smtClean="0"/>
              <a:t>137. </a:t>
            </a:r>
            <a:r>
              <a:rPr lang="en-MY" sz="1500" dirty="0" err="1" smtClean="0"/>
              <a:t>Pucci</a:t>
            </a:r>
            <a:r>
              <a:rPr lang="en-MY" sz="1500" dirty="0" smtClean="0"/>
              <a:t> </a:t>
            </a:r>
            <a:r>
              <a:rPr lang="en-MY" sz="1500" dirty="0"/>
              <a:t>E, </a:t>
            </a:r>
            <a:r>
              <a:rPr lang="en-MY" sz="1500" dirty="0" smtClean="0"/>
              <a:t>et </a:t>
            </a:r>
            <a:r>
              <a:rPr lang="en-MY" sz="1500" dirty="0"/>
              <a:t>al. </a:t>
            </a:r>
            <a:r>
              <a:rPr lang="en-MY" sz="1500" dirty="0" smtClean="0"/>
              <a:t>Cochrane </a:t>
            </a:r>
            <a:r>
              <a:rPr lang="en-MY" sz="1500" dirty="0"/>
              <a:t>Database of Systematic Reviews 2011, Issue 10 Art No: </a:t>
            </a:r>
            <a:endParaRPr lang="en-MY" sz="1500" dirty="0" smtClean="0"/>
          </a:p>
          <a:p>
            <a:pPr marL="0" indent="265113">
              <a:buNone/>
            </a:pPr>
            <a:r>
              <a:rPr lang="en-MY" sz="1500" dirty="0"/>
              <a:t> </a:t>
            </a:r>
            <a:r>
              <a:rPr lang="en-MY" sz="1500" dirty="0" smtClean="0"/>
              <a:t>       </a:t>
            </a:r>
            <a:r>
              <a:rPr lang="en-MY" sz="1500" dirty="0" smtClean="0"/>
              <a:t>CD00762</a:t>
            </a:r>
            <a:endParaRPr lang="en-MY" sz="1500" dirty="0"/>
          </a:p>
        </p:txBody>
      </p:sp>
      <p:sp>
        <p:nvSpPr>
          <p:cNvPr id="4" name="Slide Number Placeholder 3"/>
          <p:cNvSpPr>
            <a:spLocks noGrp="1"/>
          </p:cNvSpPr>
          <p:nvPr>
            <p:ph type="sldNum" sz="quarter" idx="15"/>
          </p:nvPr>
        </p:nvSpPr>
        <p:spPr/>
        <p:txBody>
          <a:bodyPr/>
          <a:lstStyle/>
          <a:p>
            <a:fld id="{FF66E056-D5E1-5E4E-9EF8-A7477DF72268}" type="slidenum">
              <a:rPr lang="en-US" smtClean="0"/>
              <a:t>25</a:t>
            </a:fld>
            <a:endParaRPr lang="en-US"/>
          </a:p>
        </p:txBody>
      </p:sp>
    </p:spTree>
    <p:extLst>
      <p:ext uri="{BB962C8B-B14F-4D97-AF65-F5344CB8AC3E}">
        <p14:creationId xmlns:p14="http://schemas.microsoft.com/office/powerpoint/2010/main" val="42066716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Natalizumab</a:t>
            </a:r>
            <a:r>
              <a:rPr lang="en-US" sz="2000" b="1" dirty="0" smtClean="0">
                <a:solidFill>
                  <a:schemeClr val="tx1"/>
                </a:solidFill>
              </a:rPr>
              <a:t>-2</a:t>
            </a:r>
            <a:endParaRPr lang="en-MY" sz="2000" dirty="0"/>
          </a:p>
        </p:txBody>
      </p:sp>
      <p:sp>
        <p:nvSpPr>
          <p:cNvPr id="3" name="Content Placeholder 2"/>
          <p:cNvSpPr>
            <a:spLocks noGrp="1"/>
          </p:cNvSpPr>
          <p:nvPr>
            <p:ph sz="quarter" idx="1"/>
          </p:nvPr>
        </p:nvSpPr>
        <p:spPr>
          <a:xfrm>
            <a:off x="457200" y="1600200"/>
            <a:ext cx="7931426" cy="4873752"/>
          </a:xfrm>
        </p:spPr>
        <p:txBody>
          <a:bodyPr>
            <a:normAutofit/>
          </a:bodyPr>
          <a:lstStyle/>
          <a:p>
            <a:r>
              <a:rPr lang="en-US" sz="2800" dirty="0" err="1"/>
              <a:t>Natalizumab</a:t>
            </a:r>
            <a:r>
              <a:rPr lang="en-US" sz="2800" dirty="0"/>
              <a:t> was well tolerated over </a:t>
            </a:r>
            <a:r>
              <a:rPr lang="en-US" sz="2800" dirty="0" smtClean="0"/>
              <a:t>2 </a:t>
            </a:r>
            <a:r>
              <a:rPr lang="en-US" sz="2800" dirty="0"/>
              <a:t>years </a:t>
            </a:r>
            <a:r>
              <a:rPr lang="en-US" sz="2800" dirty="0" smtClean="0"/>
              <a:t>follow-up.</a:t>
            </a:r>
            <a:r>
              <a:rPr lang="en-US" sz="2800" baseline="30000" dirty="0" smtClean="0"/>
              <a:t>137</a:t>
            </a:r>
            <a:r>
              <a:rPr lang="en-US" sz="2800" dirty="0" smtClean="0"/>
              <a:t> </a:t>
            </a:r>
            <a:endParaRPr lang="en-US" sz="2800" dirty="0"/>
          </a:p>
          <a:p>
            <a:pPr marL="542925" lvl="1" indent="-277813">
              <a:tabLst>
                <a:tab pos="542925" algn="l"/>
              </a:tabLst>
            </a:pPr>
            <a:r>
              <a:rPr lang="en-US" sz="2400" dirty="0"/>
              <a:t>However, PML due to the re-activation of the JCV was reported in </a:t>
            </a:r>
            <a:r>
              <a:rPr lang="en-US" sz="2400" dirty="0" smtClean="0"/>
              <a:t>2 </a:t>
            </a:r>
            <a:r>
              <a:rPr lang="en-US" sz="2400" dirty="0"/>
              <a:t>cases.</a:t>
            </a:r>
          </a:p>
          <a:p>
            <a:pPr marL="542925" lvl="1" indent="-277813">
              <a:tabLst>
                <a:tab pos="542925" algn="l"/>
              </a:tabLst>
            </a:pPr>
            <a:r>
              <a:rPr lang="en-US" sz="2400" dirty="0"/>
              <a:t>Therefore, factors that influence the selection of patients with RRMS for </a:t>
            </a:r>
            <a:r>
              <a:rPr lang="en-US" sz="2400" dirty="0" err="1"/>
              <a:t>natalizumab</a:t>
            </a:r>
            <a:r>
              <a:rPr lang="en-US" sz="2400" dirty="0"/>
              <a:t> </a:t>
            </a:r>
            <a:r>
              <a:rPr lang="en-US" sz="2400" dirty="0" smtClean="0"/>
              <a:t>are:</a:t>
            </a:r>
          </a:p>
          <a:p>
            <a:pPr marL="808038" lvl="2" indent="-265113"/>
            <a:r>
              <a:rPr lang="en-US" sz="2000" dirty="0" smtClean="0"/>
              <a:t>prior </a:t>
            </a:r>
            <a:r>
              <a:rPr lang="en-US" sz="2000" dirty="0"/>
              <a:t>immunosuppressant </a:t>
            </a:r>
            <a:r>
              <a:rPr lang="en-US" sz="2000" dirty="0" smtClean="0"/>
              <a:t>therapy</a:t>
            </a:r>
          </a:p>
          <a:p>
            <a:pPr marL="808038" lvl="2" indent="-265113"/>
            <a:r>
              <a:rPr lang="en-US" sz="2000" dirty="0" smtClean="0"/>
              <a:t>JCV </a:t>
            </a:r>
            <a:r>
              <a:rPr lang="en-US" sz="2000" dirty="0"/>
              <a:t>antibody status </a:t>
            </a:r>
            <a:r>
              <a:rPr lang="en-US" sz="2000" dirty="0" smtClean="0"/>
              <a:t>&amp; </a:t>
            </a:r>
            <a:r>
              <a:rPr lang="en-US" sz="2000" dirty="0"/>
              <a:t>index if </a:t>
            </a:r>
            <a:r>
              <a:rPr lang="en-US" sz="2000" dirty="0" smtClean="0"/>
              <a:t>available</a:t>
            </a:r>
            <a:r>
              <a:rPr lang="en-US" sz="2000" baseline="30000" dirty="0" smtClean="0"/>
              <a:t>138</a:t>
            </a:r>
          </a:p>
          <a:p>
            <a:pPr marL="808038" lvl="2" indent="-265113"/>
            <a:r>
              <a:rPr lang="en-US" sz="2000" dirty="0" smtClean="0"/>
              <a:t>patient’s </a:t>
            </a:r>
            <a:r>
              <a:rPr lang="en-US" sz="2000" dirty="0"/>
              <a:t>choice </a:t>
            </a:r>
            <a:r>
              <a:rPr lang="en-US" sz="2000" dirty="0" smtClean="0"/>
              <a:t>&amp; </a:t>
            </a:r>
            <a:r>
              <a:rPr lang="en-US" sz="2000" dirty="0"/>
              <a:t>type of disease activity </a:t>
            </a:r>
          </a:p>
          <a:p>
            <a:endParaRPr lang="en-MY" sz="2000" dirty="0" smtClean="0"/>
          </a:p>
          <a:p>
            <a:pPr marL="0" indent="0">
              <a:buNone/>
            </a:pPr>
            <a:r>
              <a:rPr lang="en-MY" sz="1400" dirty="0" smtClean="0"/>
              <a:t>      138. </a:t>
            </a:r>
            <a:r>
              <a:rPr lang="en-MY" sz="1400" dirty="0" err="1" smtClean="0"/>
              <a:t>Plavina</a:t>
            </a:r>
            <a:r>
              <a:rPr lang="en-MY" sz="1400" dirty="0" smtClean="0"/>
              <a:t> </a:t>
            </a:r>
            <a:r>
              <a:rPr lang="en-MY" sz="1400" dirty="0"/>
              <a:t>T, </a:t>
            </a:r>
            <a:r>
              <a:rPr lang="en-MY" sz="1400" dirty="0" smtClean="0"/>
              <a:t>et </a:t>
            </a:r>
            <a:r>
              <a:rPr lang="en-MY" sz="1400" dirty="0"/>
              <a:t>al. </a:t>
            </a:r>
            <a:r>
              <a:rPr lang="en-MY" sz="1400" dirty="0" smtClean="0"/>
              <a:t>Ann </a:t>
            </a:r>
            <a:r>
              <a:rPr lang="en-MY" sz="1400" dirty="0"/>
              <a:t>Neurol. 2014;76(6):802-812</a:t>
            </a:r>
          </a:p>
        </p:txBody>
      </p:sp>
      <p:sp>
        <p:nvSpPr>
          <p:cNvPr id="4" name="Slide Number Placeholder 3"/>
          <p:cNvSpPr>
            <a:spLocks noGrp="1"/>
          </p:cNvSpPr>
          <p:nvPr>
            <p:ph type="sldNum" sz="quarter" idx="15"/>
          </p:nvPr>
        </p:nvSpPr>
        <p:spPr/>
        <p:txBody>
          <a:bodyPr/>
          <a:lstStyle/>
          <a:p>
            <a:fld id="{FF66E056-D5E1-5E4E-9EF8-A7477DF72268}" type="slidenum">
              <a:rPr lang="en-US" smtClean="0"/>
              <a:t>26</a:t>
            </a:fld>
            <a:endParaRPr lang="en-US"/>
          </a:p>
        </p:txBody>
      </p:sp>
    </p:spTree>
    <p:extLst>
      <p:ext uri="{BB962C8B-B14F-4D97-AF65-F5344CB8AC3E}">
        <p14:creationId xmlns:p14="http://schemas.microsoft.com/office/powerpoint/2010/main" val="21632441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0"/>
            <a:ext cx="7467600" cy="772284"/>
          </a:xfrm>
        </p:spPr>
        <p:txBody>
          <a:bodyPr/>
          <a:lstStyle/>
          <a:p>
            <a:r>
              <a:rPr lang="en-US" sz="3200" b="1" dirty="0" smtClean="0">
                <a:solidFill>
                  <a:schemeClr val="tx1"/>
                </a:solidFill>
              </a:rPr>
              <a:t>Natalizumab</a:t>
            </a:r>
            <a:r>
              <a:rPr lang="en-US" sz="2000" b="1" dirty="0" smtClean="0">
                <a:solidFill>
                  <a:schemeClr val="tx1"/>
                </a:solidFill>
              </a:rPr>
              <a:t>-3</a:t>
            </a:r>
            <a:endParaRPr lang="en-MY" sz="2000" dirty="0"/>
          </a:p>
        </p:txBody>
      </p:sp>
      <p:sp>
        <p:nvSpPr>
          <p:cNvPr id="3" name="Content Placeholder 2"/>
          <p:cNvSpPr>
            <a:spLocks noGrp="1"/>
          </p:cNvSpPr>
          <p:nvPr>
            <p:ph sz="quarter" idx="1"/>
          </p:nvPr>
        </p:nvSpPr>
        <p:spPr>
          <a:xfrm>
            <a:off x="457200" y="1003860"/>
            <a:ext cx="7904922" cy="4873752"/>
          </a:xfrm>
        </p:spPr>
        <p:txBody>
          <a:bodyPr/>
          <a:lstStyle/>
          <a:p>
            <a:r>
              <a:rPr lang="en-US" dirty="0"/>
              <a:t>Risk stratification for </a:t>
            </a:r>
            <a:r>
              <a:rPr lang="en-US" dirty="0" err="1"/>
              <a:t>natalizumab</a:t>
            </a:r>
            <a:r>
              <a:rPr lang="en-US" dirty="0"/>
              <a:t> use is shown in the table below. </a:t>
            </a:r>
            <a:r>
              <a:rPr lang="en-US" dirty="0" smtClean="0"/>
              <a:t>The risk </a:t>
            </a:r>
            <a:r>
              <a:rPr lang="en-US" dirty="0"/>
              <a:t>increases with: </a:t>
            </a:r>
            <a:endParaRPr lang="en-US" dirty="0" smtClean="0"/>
          </a:p>
          <a:p>
            <a:pPr marL="542925" lvl="1" indent="-277813"/>
            <a:r>
              <a:rPr lang="en-US" sz="2000" dirty="0" smtClean="0"/>
              <a:t>duration </a:t>
            </a:r>
            <a:r>
              <a:rPr lang="en-US" sz="2000" dirty="0"/>
              <a:t>of exposure to </a:t>
            </a:r>
            <a:r>
              <a:rPr lang="en-US" sz="2000" dirty="0" err="1" smtClean="0"/>
              <a:t>natalizumab</a:t>
            </a:r>
            <a:endParaRPr lang="en-US" sz="2000" dirty="0" smtClean="0"/>
          </a:p>
          <a:p>
            <a:pPr marL="542925" lvl="1" indent="-277813"/>
            <a:r>
              <a:rPr lang="en-US" sz="2000" dirty="0" smtClean="0"/>
              <a:t>prior </a:t>
            </a:r>
            <a:r>
              <a:rPr lang="en-US" sz="2000" dirty="0"/>
              <a:t>immunosuppressant </a:t>
            </a:r>
            <a:r>
              <a:rPr lang="en-US" sz="2000" dirty="0" smtClean="0"/>
              <a:t>use</a:t>
            </a:r>
          </a:p>
          <a:p>
            <a:pPr marL="542925" lvl="1" indent="-277813"/>
            <a:r>
              <a:rPr lang="en-US" sz="2000" dirty="0" smtClean="0"/>
              <a:t>JCV </a:t>
            </a:r>
            <a:r>
              <a:rPr lang="en-US" sz="2000" dirty="0" err="1"/>
              <a:t>seropositivity</a:t>
            </a:r>
            <a:endParaRPr lang="en-US" sz="20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27</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5011" y="3196657"/>
            <a:ext cx="6162023" cy="33896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37603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66E056-D5E1-5E4E-9EF8-A7477DF72268}" type="slidenum">
              <a:rPr lang="en-US" smtClean="0"/>
              <a:t>28</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653" y="2822713"/>
            <a:ext cx="7939672" cy="11794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0198750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Treatment failure</a:t>
            </a:r>
            <a:endParaRPr lang="en-MY" sz="3200" b="1" dirty="0">
              <a:solidFill>
                <a:schemeClr val="tx1"/>
              </a:solidFill>
            </a:endParaRPr>
          </a:p>
        </p:txBody>
      </p:sp>
      <p:sp>
        <p:nvSpPr>
          <p:cNvPr id="4" name="Slide Number Placeholder 3"/>
          <p:cNvSpPr>
            <a:spLocks noGrp="1"/>
          </p:cNvSpPr>
          <p:nvPr>
            <p:ph type="sldNum" sz="quarter" idx="15"/>
          </p:nvPr>
        </p:nvSpPr>
        <p:spPr/>
        <p:txBody>
          <a:bodyPr/>
          <a:lstStyle/>
          <a:p>
            <a:fld id="{FF66E056-D5E1-5E4E-9EF8-A7477DF72268}" type="slidenum">
              <a:rPr lang="en-US" smtClean="0"/>
              <a:t>29</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4963" y="1986171"/>
            <a:ext cx="7789717" cy="3725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140135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9043" y="228599"/>
            <a:ext cx="6644128" cy="64239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FF66E056-D5E1-5E4E-9EF8-A7477DF72268}" type="slidenum">
              <a:rPr lang="en-US" smtClean="0"/>
              <a:t>3</a:t>
            </a:fld>
            <a:endParaRPr lang="en-US"/>
          </a:p>
        </p:txBody>
      </p:sp>
    </p:spTree>
    <p:extLst>
      <p:ext uri="{BB962C8B-B14F-4D97-AF65-F5344CB8AC3E}">
        <p14:creationId xmlns:p14="http://schemas.microsoft.com/office/powerpoint/2010/main" val="171206022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chemeClr val="tx1"/>
                </a:solidFill>
              </a:rPr>
              <a:t>Follow-up</a:t>
            </a:r>
            <a:endParaRPr lang="en-MY" sz="3200" b="1" dirty="0">
              <a:solidFill>
                <a:schemeClr val="tx1"/>
              </a:solidFill>
            </a:endParaRPr>
          </a:p>
        </p:txBody>
      </p:sp>
      <p:sp>
        <p:nvSpPr>
          <p:cNvPr id="3" name="Content Placeholder 2"/>
          <p:cNvSpPr>
            <a:spLocks noGrp="1"/>
          </p:cNvSpPr>
          <p:nvPr>
            <p:ph sz="quarter" idx="1"/>
          </p:nvPr>
        </p:nvSpPr>
        <p:spPr>
          <a:xfrm>
            <a:off x="457199" y="1706216"/>
            <a:ext cx="7984436" cy="4873752"/>
          </a:xfrm>
        </p:spPr>
        <p:txBody>
          <a:bodyPr>
            <a:normAutofit lnSpcReduction="10000"/>
          </a:bodyPr>
          <a:lstStyle/>
          <a:p>
            <a:r>
              <a:rPr lang="en-US" dirty="0"/>
              <a:t>After treatment initiation, follow-up </a:t>
            </a:r>
            <a:r>
              <a:rPr lang="en-US" dirty="0" smtClean="0"/>
              <a:t>&amp; </a:t>
            </a:r>
            <a:r>
              <a:rPr lang="en-US" dirty="0"/>
              <a:t>evaluation are as </a:t>
            </a:r>
            <a:r>
              <a:rPr lang="en-US" dirty="0" smtClean="0"/>
              <a:t>below:</a:t>
            </a:r>
            <a:r>
              <a:rPr lang="en-US" baseline="30000" dirty="0" smtClean="0"/>
              <a:t>183, 184, 189, 190, 191</a:t>
            </a:r>
          </a:p>
          <a:p>
            <a:pPr marL="542925" lvl="1" indent="-277813"/>
            <a:r>
              <a:rPr lang="en-US" sz="2000" dirty="0" smtClean="0"/>
              <a:t>clinically </a:t>
            </a:r>
            <a:r>
              <a:rPr lang="en-US" sz="2000" dirty="0"/>
              <a:t>every </a:t>
            </a:r>
            <a:r>
              <a:rPr lang="en-US" sz="2000" dirty="0" smtClean="0"/>
              <a:t>3 </a:t>
            </a:r>
            <a:r>
              <a:rPr lang="en-US" sz="2000" dirty="0"/>
              <a:t>months for the first year </a:t>
            </a:r>
            <a:r>
              <a:rPr lang="en-US" sz="2000" dirty="0" smtClean="0"/>
              <a:t>&amp; </a:t>
            </a:r>
            <a:r>
              <a:rPr lang="en-US" sz="2000" dirty="0"/>
              <a:t>every </a:t>
            </a:r>
            <a:r>
              <a:rPr lang="en-US" sz="2000" dirty="0" smtClean="0"/>
              <a:t>6 months thereafter </a:t>
            </a:r>
          </a:p>
          <a:p>
            <a:pPr marL="542925" lvl="1" indent="-277813"/>
            <a:r>
              <a:rPr lang="en-US" sz="2000" dirty="0" smtClean="0"/>
              <a:t>neurologically </a:t>
            </a:r>
            <a:r>
              <a:rPr lang="en-US" sz="2000" dirty="0"/>
              <a:t>by EDSS compared to </a:t>
            </a:r>
            <a:r>
              <a:rPr lang="en-US" sz="2000" dirty="0" smtClean="0"/>
              <a:t>baseline</a:t>
            </a:r>
          </a:p>
          <a:p>
            <a:pPr marL="542925" lvl="1" indent="-277813"/>
            <a:r>
              <a:rPr lang="en-US" sz="2000" dirty="0" err="1" smtClean="0"/>
              <a:t>radiologicaly</a:t>
            </a:r>
            <a:r>
              <a:rPr lang="en-US" sz="2000" dirty="0" smtClean="0"/>
              <a:t> </a:t>
            </a:r>
            <a:r>
              <a:rPr lang="en-US" sz="2000" dirty="0"/>
              <a:t>via MRI brain which is usually done at baseline </a:t>
            </a:r>
            <a:r>
              <a:rPr lang="en-US" sz="2000" dirty="0" smtClean="0"/>
              <a:t>&amp; </a:t>
            </a:r>
            <a:r>
              <a:rPr lang="en-US" sz="2000" dirty="0"/>
              <a:t>6 - 12 months after initiation of therapy with first-line agents or earlier if clinically </a:t>
            </a:r>
            <a:r>
              <a:rPr lang="en-US" sz="2000" dirty="0" smtClean="0"/>
              <a:t>indicated. However </a:t>
            </a:r>
            <a:r>
              <a:rPr lang="en-US" sz="2000" dirty="0"/>
              <a:t>the frequency of neuroimaging </a:t>
            </a:r>
            <a:r>
              <a:rPr lang="en-US" sz="2000" dirty="0" smtClean="0"/>
              <a:t>must be </a:t>
            </a:r>
            <a:r>
              <a:rPr lang="en-US" sz="2000" dirty="0"/>
              <a:t>tempered with local availability.</a:t>
            </a:r>
          </a:p>
          <a:p>
            <a:endParaRPr lang="en-MY" sz="2000" dirty="0" smtClean="0"/>
          </a:p>
          <a:p>
            <a:pPr marL="0" indent="0">
              <a:spcBef>
                <a:spcPts val="0"/>
              </a:spcBef>
              <a:buNone/>
            </a:pPr>
            <a:r>
              <a:rPr lang="en-MY" dirty="0"/>
              <a:t>   </a:t>
            </a:r>
            <a:r>
              <a:rPr lang="en-MY" sz="1400" dirty="0"/>
              <a:t>183. Freedman MS. </a:t>
            </a:r>
            <a:r>
              <a:rPr lang="en-MY" sz="1400" dirty="0" err="1" smtClean="0"/>
              <a:t>Eur</a:t>
            </a:r>
            <a:r>
              <a:rPr lang="en-MY" sz="1400" dirty="0" smtClean="0"/>
              <a:t> </a:t>
            </a:r>
            <a:r>
              <a:rPr lang="en-MY" sz="1400" dirty="0"/>
              <a:t>J Neurol. 2014;21(3):377-387, </a:t>
            </a:r>
            <a:r>
              <a:rPr lang="en-MY" sz="1400" dirty="0" smtClean="0"/>
              <a:t>e318-320</a:t>
            </a:r>
          </a:p>
          <a:p>
            <a:pPr marL="0" indent="0">
              <a:spcBef>
                <a:spcPts val="0"/>
              </a:spcBef>
              <a:buNone/>
            </a:pPr>
            <a:r>
              <a:rPr lang="en-MY" sz="1400" dirty="0"/>
              <a:t>     184. Río J, </a:t>
            </a:r>
            <a:r>
              <a:rPr lang="en-MY" sz="1400" dirty="0" smtClean="0"/>
              <a:t>et al. </a:t>
            </a:r>
            <a:r>
              <a:rPr lang="en-MY" sz="1400" dirty="0" err="1" smtClean="0"/>
              <a:t>Curr</a:t>
            </a:r>
            <a:r>
              <a:rPr lang="en-MY" sz="1400" dirty="0" smtClean="0"/>
              <a:t> </a:t>
            </a:r>
            <a:r>
              <a:rPr lang="en-MY" sz="1400" dirty="0" err="1"/>
              <a:t>Opin</a:t>
            </a:r>
            <a:r>
              <a:rPr lang="en-MY" sz="1400" dirty="0"/>
              <a:t> Neurol. 2011;24(3):</a:t>
            </a:r>
            <a:r>
              <a:rPr lang="en-MY" sz="1400" dirty="0" smtClean="0"/>
              <a:t>230-237</a:t>
            </a:r>
          </a:p>
          <a:p>
            <a:pPr marL="0" indent="0">
              <a:spcBef>
                <a:spcPts val="0"/>
              </a:spcBef>
              <a:buNone/>
            </a:pPr>
            <a:r>
              <a:rPr lang="en-MY" sz="1400" dirty="0"/>
              <a:t>     189. Río J, </a:t>
            </a:r>
            <a:r>
              <a:rPr lang="en-MY" sz="1400" dirty="0" smtClean="0"/>
              <a:t>et </a:t>
            </a:r>
            <a:r>
              <a:rPr lang="en-MY" sz="1400" dirty="0"/>
              <a:t>al. </a:t>
            </a:r>
            <a:r>
              <a:rPr lang="en-MY" sz="1400" dirty="0" err="1" smtClean="0"/>
              <a:t>Eur</a:t>
            </a:r>
            <a:r>
              <a:rPr lang="en-MY" sz="1400" dirty="0" smtClean="0"/>
              <a:t> </a:t>
            </a:r>
            <a:r>
              <a:rPr lang="en-MY" sz="1400" dirty="0"/>
              <a:t>J Neurol. 2012;19(6):</a:t>
            </a:r>
            <a:r>
              <a:rPr lang="en-MY" sz="1400" dirty="0" smtClean="0"/>
              <a:t>899-904</a:t>
            </a:r>
          </a:p>
          <a:p>
            <a:pPr marL="0" indent="0">
              <a:spcBef>
                <a:spcPts val="0"/>
              </a:spcBef>
              <a:buNone/>
            </a:pPr>
            <a:r>
              <a:rPr lang="en-MY" sz="1400" dirty="0"/>
              <a:t>     190. </a:t>
            </a:r>
            <a:r>
              <a:rPr lang="en-MY" sz="1400" dirty="0" err="1"/>
              <a:t>Rieckmann</a:t>
            </a:r>
            <a:r>
              <a:rPr lang="en-MY" sz="1400" dirty="0"/>
              <a:t> P, </a:t>
            </a:r>
            <a:r>
              <a:rPr lang="en-MY" sz="1400" dirty="0" smtClean="0"/>
              <a:t>et </a:t>
            </a:r>
            <a:r>
              <a:rPr lang="en-MY" sz="1400" dirty="0"/>
              <a:t>al. </a:t>
            </a:r>
            <a:r>
              <a:rPr lang="en-MY" sz="1400" dirty="0" err="1" smtClean="0"/>
              <a:t>Ther</a:t>
            </a:r>
            <a:r>
              <a:rPr lang="en-MY" sz="1400" dirty="0" smtClean="0"/>
              <a:t> </a:t>
            </a:r>
            <a:r>
              <a:rPr lang="en-MY" sz="1400" dirty="0" err="1"/>
              <a:t>Adv</a:t>
            </a:r>
            <a:r>
              <a:rPr lang="en-MY" sz="1400" dirty="0"/>
              <a:t> </a:t>
            </a:r>
            <a:r>
              <a:rPr lang="en-MY" sz="1400" dirty="0" err="1"/>
              <a:t>Neurol</a:t>
            </a:r>
            <a:r>
              <a:rPr lang="en-MY" sz="1400" dirty="0"/>
              <a:t> </a:t>
            </a:r>
            <a:r>
              <a:rPr lang="en-MY" sz="1400" dirty="0" err="1"/>
              <a:t>Disord</a:t>
            </a:r>
            <a:r>
              <a:rPr lang="en-MY" sz="1400" dirty="0"/>
              <a:t>. 2008;1(3):</a:t>
            </a:r>
            <a:r>
              <a:rPr lang="en-MY" sz="1400" dirty="0" smtClean="0"/>
              <a:t>181-192</a:t>
            </a:r>
          </a:p>
          <a:p>
            <a:pPr marL="0" indent="0">
              <a:spcBef>
                <a:spcPts val="0"/>
              </a:spcBef>
              <a:buNone/>
            </a:pPr>
            <a:r>
              <a:rPr lang="en-MY" sz="1400" dirty="0"/>
              <a:t>     191. Río J, </a:t>
            </a:r>
            <a:r>
              <a:rPr lang="en-MY" sz="1400" dirty="0" smtClean="0"/>
              <a:t>et </a:t>
            </a:r>
            <a:r>
              <a:rPr lang="en-MY" sz="1400" dirty="0"/>
              <a:t>al. </a:t>
            </a:r>
            <a:r>
              <a:rPr lang="en-MY" sz="1400" dirty="0" smtClean="0"/>
              <a:t>Ann </a:t>
            </a:r>
            <a:r>
              <a:rPr lang="en-MY" sz="1400" dirty="0"/>
              <a:t>Neurol. 2002;52(4):400-406 </a:t>
            </a:r>
          </a:p>
        </p:txBody>
      </p:sp>
      <p:sp>
        <p:nvSpPr>
          <p:cNvPr id="4" name="Slide Number Placeholder 3"/>
          <p:cNvSpPr>
            <a:spLocks noGrp="1"/>
          </p:cNvSpPr>
          <p:nvPr>
            <p:ph type="sldNum" sz="quarter" idx="15"/>
          </p:nvPr>
        </p:nvSpPr>
        <p:spPr/>
        <p:txBody>
          <a:bodyPr/>
          <a:lstStyle/>
          <a:p>
            <a:fld id="{FF66E056-D5E1-5E4E-9EF8-A7477DF72268}" type="slidenum">
              <a:rPr lang="en-US" smtClean="0"/>
              <a:t>30</a:t>
            </a:fld>
            <a:endParaRPr lang="en-US"/>
          </a:p>
        </p:txBody>
      </p:sp>
    </p:spTree>
    <p:extLst>
      <p:ext uri="{BB962C8B-B14F-4D97-AF65-F5344CB8AC3E}">
        <p14:creationId xmlns:p14="http://schemas.microsoft.com/office/powerpoint/2010/main" val="1663422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72284"/>
          </a:xfrm>
        </p:spPr>
        <p:txBody>
          <a:bodyPr/>
          <a:lstStyle/>
          <a:p>
            <a:r>
              <a:rPr lang="en-US" sz="3200" b="1" dirty="0" smtClean="0">
                <a:solidFill>
                  <a:schemeClr val="tx1"/>
                </a:solidFill>
              </a:rPr>
              <a:t>Follow-up</a:t>
            </a:r>
            <a:r>
              <a:rPr lang="en-US" sz="2000" b="1" dirty="0" smtClean="0">
                <a:solidFill>
                  <a:schemeClr val="tx1"/>
                </a:solidFill>
              </a:rPr>
              <a:t>-2</a:t>
            </a:r>
            <a:endParaRPr lang="en-MY" sz="2000" dirty="0"/>
          </a:p>
        </p:txBody>
      </p:sp>
      <p:sp>
        <p:nvSpPr>
          <p:cNvPr id="3" name="Content Placeholder 2"/>
          <p:cNvSpPr>
            <a:spLocks noGrp="1"/>
          </p:cNvSpPr>
          <p:nvPr>
            <p:ph sz="quarter" idx="1"/>
          </p:nvPr>
        </p:nvSpPr>
        <p:spPr>
          <a:xfrm>
            <a:off x="457200" y="1311622"/>
            <a:ext cx="7891670" cy="5340971"/>
          </a:xfrm>
        </p:spPr>
        <p:txBody>
          <a:bodyPr>
            <a:normAutofit fontScale="85000" lnSpcReduction="20000"/>
          </a:bodyPr>
          <a:lstStyle/>
          <a:p>
            <a:r>
              <a:rPr lang="en-US" sz="3300" dirty="0"/>
              <a:t>A change in treatment needs to be considered </a:t>
            </a:r>
            <a:r>
              <a:rPr lang="en-US" sz="3300" dirty="0" smtClean="0"/>
              <a:t>if:</a:t>
            </a:r>
            <a:r>
              <a:rPr lang="en-US" sz="3300" baseline="30000" dirty="0" smtClean="0"/>
              <a:t>184, 185, 191</a:t>
            </a:r>
          </a:p>
          <a:p>
            <a:pPr marL="546100" lvl="1" indent="-280988"/>
            <a:r>
              <a:rPr lang="en-US" sz="2800" dirty="0" smtClean="0"/>
              <a:t>relapse </a:t>
            </a:r>
            <a:r>
              <a:rPr lang="en-US" sz="2800" dirty="0"/>
              <a:t>frequency has increased/is </a:t>
            </a:r>
            <a:r>
              <a:rPr lang="en-US" sz="2800" dirty="0" smtClean="0"/>
              <a:t>unchanged</a:t>
            </a:r>
          </a:p>
          <a:p>
            <a:pPr marL="546100" lvl="1" indent="-280988"/>
            <a:r>
              <a:rPr lang="en-US" sz="2800" dirty="0" smtClean="0"/>
              <a:t>treatments are considered not acceptable to patients</a:t>
            </a:r>
          </a:p>
          <a:p>
            <a:pPr marL="546100" lvl="1" indent="-280988"/>
            <a:r>
              <a:rPr lang="en-US" sz="2800" dirty="0" smtClean="0"/>
              <a:t>a </a:t>
            </a:r>
            <a:r>
              <a:rPr lang="en-US" sz="2800" dirty="0"/>
              <a:t>sustained worsening of the neurological status is observed on </a:t>
            </a:r>
            <a:r>
              <a:rPr lang="en-US" sz="2800" dirty="0" smtClean="0"/>
              <a:t>at </a:t>
            </a:r>
            <a:r>
              <a:rPr lang="en-US" sz="2800" dirty="0"/>
              <a:t>least </a:t>
            </a:r>
            <a:r>
              <a:rPr lang="en-US" sz="2800" dirty="0" smtClean="0"/>
              <a:t>2 </a:t>
            </a:r>
            <a:r>
              <a:rPr lang="en-US" sz="2800" dirty="0"/>
              <a:t>consecutive examinations (≥1 point on EDSS) with a </a:t>
            </a:r>
            <a:r>
              <a:rPr lang="en-US" sz="2800" dirty="0" smtClean="0"/>
              <a:t>6-month </a:t>
            </a:r>
            <a:r>
              <a:rPr lang="en-US" sz="2800" dirty="0"/>
              <a:t>interval between them </a:t>
            </a:r>
            <a:endParaRPr lang="en-US" sz="2800" dirty="0" smtClean="0"/>
          </a:p>
          <a:p>
            <a:pPr marL="546100" lvl="1" indent="-280988"/>
            <a:r>
              <a:rPr lang="en-US" sz="2800" dirty="0" smtClean="0"/>
              <a:t>an </a:t>
            </a:r>
            <a:r>
              <a:rPr lang="en-US" sz="2800" dirty="0"/>
              <a:t>evaluation MRI done during the first 6 - 12 months of therapy shows ≥1 new </a:t>
            </a:r>
            <a:r>
              <a:rPr lang="en-US" sz="2800" dirty="0" err="1"/>
              <a:t>Gd</a:t>
            </a:r>
            <a:r>
              <a:rPr lang="en-US" sz="2800" dirty="0"/>
              <a:t>-enhancing</a:t>
            </a:r>
            <a:r>
              <a:rPr lang="en-US" sz="2800" dirty="0" smtClean="0"/>
              <a:t>/&amp; </a:t>
            </a:r>
            <a:r>
              <a:rPr lang="en-US" sz="2800" dirty="0"/>
              <a:t>≥2 new or enlarging T2 lesions</a:t>
            </a:r>
          </a:p>
          <a:p>
            <a:pPr marL="0" indent="0">
              <a:buNone/>
            </a:pPr>
            <a:r>
              <a:rPr lang="en-MY" dirty="0"/>
              <a:t> </a:t>
            </a:r>
            <a:endParaRPr lang="en-MY" dirty="0" smtClean="0"/>
          </a:p>
          <a:p>
            <a:pPr marL="542925" indent="-542925">
              <a:lnSpc>
                <a:spcPct val="120000"/>
              </a:lnSpc>
              <a:spcBef>
                <a:spcPts val="0"/>
              </a:spcBef>
              <a:buNone/>
            </a:pPr>
            <a:r>
              <a:rPr lang="en-MY" dirty="0" smtClean="0"/>
              <a:t>  </a:t>
            </a:r>
            <a:r>
              <a:rPr lang="en-MY" dirty="0" smtClean="0"/>
              <a:t>  </a:t>
            </a:r>
            <a:r>
              <a:rPr lang="en-MY" sz="1600" dirty="0" smtClean="0"/>
              <a:t>185</a:t>
            </a:r>
            <a:r>
              <a:rPr lang="en-MY" sz="1600" dirty="0"/>
              <a:t>. European Medicines Agency. </a:t>
            </a:r>
            <a:r>
              <a:rPr lang="en-MY" sz="1600" dirty="0" err="1"/>
              <a:t>Gilenya</a:t>
            </a:r>
            <a:r>
              <a:rPr lang="en-MY" sz="1600" dirty="0"/>
              <a:t> EU summary of product characteristics: </a:t>
            </a:r>
            <a:r>
              <a:rPr lang="en-MY" sz="1600" dirty="0" smtClean="0"/>
              <a:t>  </a:t>
            </a:r>
            <a:r>
              <a:rPr lang="en-MY" sz="1600" dirty="0" smtClean="0"/>
              <a:t>  </a:t>
            </a:r>
          </a:p>
          <a:p>
            <a:pPr marL="542925" indent="-542925">
              <a:lnSpc>
                <a:spcPct val="120000"/>
              </a:lnSpc>
              <a:spcBef>
                <a:spcPts val="0"/>
              </a:spcBef>
              <a:buNone/>
            </a:pPr>
            <a:r>
              <a:rPr lang="en-MY" sz="1600" dirty="0"/>
              <a:t> </a:t>
            </a:r>
            <a:r>
              <a:rPr lang="en-MY" sz="1600" dirty="0" smtClean="0"/>
              <a:t>             </a:t>
            </a:r>
            <a:r>
              <a:rPr lang="en-MY" sz="1600" dirty="0" smtClean="0"/>
              <a:t>Available </a:t>
            </a:r>
            <a:r>
              <a:rPr lang="en-MY" sz="1600" dirty="0"/>
              <a:t>from: </a:t>
            </a:r>
            <a:r>
              <a:rPr lang="en-MY" sz="1600" dirty="0">
                <a:hlinkClick r:id="rId2"/>
              </a:rPr>
              <a:t>http://www.ema.europa.eu/docs/en_GB/document_library/EPAR</a:t>
            </a:r>
            <a:r>
              <a:rPr lang="en-MY" sz="1600" dirty="0" smtClean="0">
                <a:hlinkClick r:id="rId2"/>
              </a:rPr>
              <a:t>_-</a:t>
            </a:r>
            <a:r>
              <a:rPr lang="en-MY" sz="1600" dirty="0" smtClean="0"/>
              <a:t>   </a:t>
            </a:r>
          </a:p>
          <a:p>
            <a:pPr marL="542925" indent="-542925">
              <a:lnSpc>
                <a:spcPct val="120000"/>
              </a:lnSpc>
              <a:spcBef>
                <a:spcPts val="0"/>
              </a:spcBef>
              <a:buNone/>
            </a:pPr>
            <a:r>
              <a:rPr lang="en-MY" sz="1600" dirty="0"/>
              <a:t> </a:t>
            </a:r>
            <a:r>
              <a:rPr lang="en-MY" sz="1600" dirty="0" smtClean="0"/>
              <a:t>             </a:t>
            </a:r>
            <a:r>
              <a:rPr lang="en-MY" sz="1600" dirty="0" smtClean="0"/>
              <a:t>_</a:t>
            </a:r>
            <a:r>
              <a:rPr lang="en-MY" sz="1600" dirty="0"/>
              <a:t>Product_Information/human/002202/WC500104528.pd</a:t>
            </a:r>
            <a:r>
              <a:rPr lang="en-MY" dirty="0"/>
              <a:t>f</a:t>
            </a:r>
          </a:p>
        </p:txBody>
      </p:sp>
      <p:sp>
        <p:nvSpPr>
          <p:cNvPr id="4" name="Slide Number Placeholder 3"/>
          <p:cNvSpPr>
            <a:spLocks noGrp="1"/>
          </p:cNvSpPr>
          <p:nvPr>
            <p:ph type="sldNum" sz="quarter" idx="15"/>
          </p:nvPr>
        </p:nvSpPr>
        <p:spPr/>
        <p:txBody>
          <a:bodyPr/>
          <a:lstStyle/>
          <a:p>
            <a:fld id="{FF66E056-D5E1-5E4E-9EF8-A7477DF72268}" type="slidenum">
              <a:rPr lang="en-US" smtClean="0"/>
              <a:t>31</a:t>
            </a:fld>
            <a:endParaRPr lang="en-US"/>
          </a:p>
        </p:txBody>
      </p:sp>
    </p:spTree>
    <p:extLst>
      <p:ext uri="{BB962C8B-B14F-4D97-AF65-F5344CB8AC3E}">
        <p14:creationId xmlns:p14="http://schemas.microsoft.com/office/powerpoint/2010/main" val="34744692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66E056-D5E1-5E4E-9EF8-A7477DF72268}" type="slidenum">
              <a:rPr lang="en-US" smtClean="0"/>
              <a:t>32</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9652" y="901145"/>
            <a:ext cx="7723089" cy="5367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575170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1288" y="371475"/>
            <a:ext cx="6321425" cy="611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a:xfrm>
            <a:off x="2209800" y="2133600"/>
            <a:ext cx="3048000" cy="990600"/>
          </a:xfrm>
          <a:prstGeom prst="rightArrow">
            <a:avLst/>
          </a:prstGeom>
          <a:solidFill>
            <a:srgbClr val="CC33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solidFill>
                <a:srgbClr val="CC3300"/>
              </a:solidFill>
            </a:endParaRPr>
          </a:p>
        </p:txBody>
      </p:sp>
      <p:sp>
        <p:nvSpPr>
          <p:cNvPr id="3" name="Slide Number Placeholder 2"/>
          <p:cNvSpPr>
            <a:spLocks noGrp="1"/>
          </p:cNvSpPr>
          <p:nvPr>
            <p:ph type="sldNum" sz="quarter" idx="12"/>
          </p:nvPr>
        </p:nvSpPr>
        <p:spPr/>
        <p:txBody>
          <a:bodyPr/>
          <a:lstStyle/>
          <a:p>
            <a:fld id="{FF66E056-D5E1-5E4E-9EF8-A7477DF72268}" type="slidenum">
              <a:rPr lang="en-US" smtClean="0"/>
              <a:t>33</a:t>
            </a:fld>
            <a:endParaRPr lang="en-US"/>
          </a:p>
        </p:txBody>
      </p:sp>
    </p:spTree>
    <p:extLst>
      <p:ext uri="{BB962C8B-B14F-4D97-AF65-F5344CB8AC3E}">
        <p14:creationId xmlns:p14="http://schemas.microsoft.com/office/powerpoint/2010/main" val="52022073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Take home messages</a:t>
            </a:r>
            <a:endParaRPr lang="en-MY" sz="3200" b="1" dirty="0">
              <a:solidFill>
                <a:schemeClr val="tx1"/>
              </a:solidFill>
            </a:endParaRPr>
          </a:p>
        </p:txBody>
      </p:sp>
      <p:sp>
        <p:nvSpPr>
          <p:cNvPr id="3" name="Content Placeholder 2"/>
          <p:cNvSpPr>
            <a:spLocks noGrp="1"/>
          </p:cNvSpPr>
          <p:nvPr>
            <p:ph sz="quarter" idx="1"/>
          </p:nvPr>
        </p:nvSpPr>
        <p:spPr>
          <a:xfrm>
            <a:off x="457200" y="1600200"/>
            <a:ext cx="7931426" cy="4873752"/>
          </a:xfrm>
        </p:spPr>
        <p:txBody>
          <a:bodyPr/>
          <a:lstStyle/>
          <a:p>
            <a:pPr marL="0" indent="0">
              <a:buNone/>
            </a:pPr>
            <a:endParaRPr lang="en-MY" b="1" i="1" dirty="0" smtClean="0"/>
          </a:p>
          <a:p>
            <a:pPr marL="0" indent="0">
              <a:buNone/>
            </a:pPr>
            <a:endParaRPr lang="en-MY" b="1" i="1" dirty="0"/>
          </a:p>
          <a:p>
            <a:pPr marL="0" indent="0">
              <a:buNone/>
            </a:pPr>
            <a:r>
              <a:rPr lang="en-MY" sz="2800" b="1" i="1" dirty="0" smtClean="0"/>
              <a:t>DMT treatment should be individualised based on accessibility, availability, efficacy, tolerability &amp; safety of DMTs, prognostic factors, co-morbidities &amp; patient’s preference</a:t>
            </a:r>
            <a:r>
              <a:rPr lang="en-MY" sz="2800" dirty="0" smtClean="0"/>
              <a:t>.</a:t>
            </a:r>
            <a:endParaRPr lang="en-MY" sz="2800" dirty="0"/>
          </a:p>
        </p:txBody>
      </p:sp>
      <p:sp>
        <p:nvSpPr>
          <p:cNvPr id="4" name="Slide Number Placeholder 3"/>
          <p:cNvSpPr>
            <a:spLocks noGrp="1"/>
          </p:cNvSpPr>
          <p:nvPr>
            <p:ph type="sldNum" sz="quarter" idx="15"/>
          </p:nvPr>
        </p:nvSpPr>
        <p:spPr/>
        <p:txBody>
          <a:bodyPr/>
          <a:lstStyle/>
          <a:p>
            <a:fld id="{FF66E056-D5E1-5E4E-9EF8-A7477DF72268}" type="slidenum">
              <a:rPr lang="en-US" smtClean="0"/>
              <a:t>34</a:t>
            </a:fld>
            <a:endParaRPr lang="en-US"/>
          </a:p>
        </p:txBody>
      </p:sp>
    </p:spTree>
    <p:extLst>
      <p:ext uri="{BB962C8B-B14F-4D97-AF65-F5344CB8AC3E}">
        <p14:creationId xmlns:p14="http://schemas.microsoft.com/office/powerpoint/2010/main" val="41126589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MY" sz="3200" dirty="0" smtClean="0">
                <a:solidFill>
                  <a:schemeClr val="tx1"/>
                </a:solidFill>
              </a:rPr>
              <a:t>Thank you</a:t>
            </a:r>
            <a:endParaRPr lang="en-MY" sz="3200" dirty="0">
              <a:solidFill>
                <a:schemeClr val="tx1"/>
              </a:solidFill>
            </a:endParaRPr>
          </a:p>
        </p:txBody>
      </p:sp>
      <p:sp>
        <p:nvSpPr>
          <p:cNvPr id="4" name="Slide Number Placeholder 3"/>
          <p:cNvSpPr>
            <a:spLocks noGrp="1"/>
          </p:cNvSpPr>
          <p:nvPr>
            <p:ph type="sldNum" sz="quarter" idx="12"/>
          </p:nvPr>
        </p:nvSpPr>
        <p:spPr/>
        <p:txBody>
          <a:bodyPr/>
          <a:lstStyle/>
          <a:p>
            <a:fld id="{FF66E056-D5E1-5E4E-9EF8-A7477DF72268}" type="slidenum">
              <a:rPr lang="en-US" smtClean="0"/>
              <a:t>35</a:t>
            </a:fld>
            <a:endParaRPr lang="en-US"/>
          </a:p>
        </p:txBody>
      </p:sp>
    </p:spTree>
    <p:extLst>
      <p:ext uri="{BB962C8B-B14F-4D97-AF65-F5344CB8AC3E}">
        <p14:creationId xmlns:p14="http://schemas.microsoft.com/office/powerpoint/2010/main" val="11140683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519" y="291548"/>
            <a:ext cx="5038394" cy="63679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Slide Number Placeholder 1"/>
          <p:cNvSpPr>
            <a:spLocks noGrp="1"/>
          </p:cNvSpPr>
          <p:nvPr>
            <p:ph type="sldNum" sz="quarter" idx="12"/>
          </p:nvPr>
        </p:nvSpPr>
        <p:spPr/>
        <p:txBody>
          <a:bodyPr/>
          <a:lstStyle/>
          <a:p>
            <a:fld id="{FF66E056-D5E1-5E4E-9EF8-A7477DF72268}" type="slidenum">
              <a:rPr lang="en-US" smtClean="0"/>
              <a:t>4</a:t>
            </a:fld>
            <a:endParaRPr lang="en-US"/>
          </a:p>
        </p:txBody>
      </p:sp>
    </p:spTree>
    <p:extLst>
      <p:ext uri="{BB962C8B-B14F-4D97-AF65-F5344CB8AC3E}">
        <p14:creationId xmlns:p14="http://schemas.microsoft.com/office/powerpoint/2010/main" val="6999499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Treatment of MS &amp; its Goals</a:t>
            </a:r>
            <a:endParaRPr lang="en-MY" sz="3200" b="1" dirty="0">
              <a:solidFill>
                <a:schemeClr val="tx1"/>
              </a:solidFill>
            </a:endParaRPr>
          </a:p>
        </p:txBody>
      </p:sp>
      <p:sp>
        <p:nvSpPr>
          <p:cNvPr id="3" name="Slide Number Placeholder 2"/>
          <p:cNvSpPr>
            <a:spLocks noGrp="1"/>
          </p:cNvSpPr>
          <p:nvPr>
            <p:ph type="sldNum" sz="quarter" idx="11"/>
          </p:nvPr>
        </p:nvSpPr>
        <p:spPr/>
        <p:txBody>
          <a:bodyPr/>
          <a:lstStyle/>
          <a:p>
            <a:fld id="{FF66E056-D5E1-5E4E-9EF8-A7477DF72268}" type="slidenum">
              <a:rPr lang="en-US" smtClean="0"/>
              <a:t>5</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9971" y="1716151"/>
            <a:ext cx="7679629" cy="4203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93890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a:solidFill>
                  <a:schemeClr val="tx1"/>
                </a:solidFill>
              </a:rPr>
              <a:t>Treatment of Acute Attacks </a:t>
            </a:r>
            <a:r>
              <a:rPr lang="en-US" sz="3200" b="1" dirty="0" smtClean="0">
                <a:solidFill>
                  <a:schemeClr val="tx1"/>
                </a:solidFill>
              </a:rPr>
              <a:t>&amp; </a:t>
            </a:r>
            <a:r>
              <a:rPr lang="en-US" sz="3200" b="1" dirty="0">
                <a:solidFill>
                  <a:schemeClr val="tx1"/>
                </a:solidFill>
              </a:rPr>
              <a:t>Relapses</a:t>
            </a:r>
            <a:endParaRPr lang="en-MY" sz="3200" b="1" dirty="0">
              <a:solidFill>
                <a:schemeClr val="tx1"/>
              </a:solidFill>
            </a:endParaRPr>
          </a:p>
        </p:txBody>
      </p:sp>
      <p:sp>
        <p:nvSpPr>
          <p:cNvPr id="3" name="Content Placeholder 2"/>
          <p:cNvSpPr>
            <a:spLocks noGrp="1"/>
          </p:cNvSpPr>
          <p:nvPr>
            <p:ph sz="quarter" idx="1"/>
          </p:nvPr>
        </p:nvSpPr>
        <p:spPr>
          <a:xfrm>
            <a:off x="457199" y="1692964"/>
            <a:ext cx="7878417" cy="4873752"/>
          </a:xfrm>
        </p:spPr>
        <p:txBody>
          <a:bodyPr/>
          <a:lstStyle/>
          <a:p>
            <a:r>
              <a:rPr lang="en-US" sz="2800" dirty="0"/>
              <a:t>The goal of treating MS relapses </a:t>
            </a:r>
            <a:r>
              <a:rPr lang="en-US" sz="2800" dirty="0" smtClean="0"/>
              <a:t>is:</a:t>
            </a:r>
            <a:endParaRPr lang="en-US" sz="2800" dirty="0"/>
          </a:p>
          <a:p>
            <a:pPr lvl="1"/>
            <a:r>
              <a:rPr lang="en-US" sz="2400" dirty="0"/>
              <a:t>t</a:t>
            </a:r>
            <a:r>
              <a:rPr lang="en-US" sz="2400" dirty="0" smtClean="0"/>
              <a:t>o decrease </a:t>
            </a:r>
            <a:r>
              <a:rPr lang="en-US" sz="2400" dirty="0"/>
              <a:t>the duration &amp;</a:t>
            </a:r>
            <a:r>
              <a:rPr lang="en-US" sz="2400" dirty="0" smtClean="0"/>
              <a:t> </a:t>
            </a:r>
            <a:r>
              <a:rPr lang="en-US" sz="2400" dirty="0"/>
              <a:t>intensity of neurological </a:t>
            </a:r>
            <a:r>
              <a:rPr lang="en-US" sz="2400" dirty="0" smtClean="0"/>
              <a:t>dysfunction</a:t>
            </a:r>
            <a:endParaRPr lang="en-US" sz="24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6</a:t>
            </a:fld>
            <a:endParaRPr lang="en-US"/>
          </a:p>
        </p:txBody>
      </p:sp>
    </p:spTree>
    <p:extLst>
      <p:ext uri="{BB962C8B-B14F-4D97-AF65-F5344CB8AC3E}">
        <p14:creationId xmlns:p14="http://schemas.microsoft.com/office/powerpoint/2010/main" val="2321304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11288" y="371475"/>
            <a:ext cx="6321425" cy="6115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524000" y="1524000"/>
            <a:ext cx="5867400" cy="266700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972343" y="4038600"/>
            <a:ext cx="7199313" cy="14478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2" name="Slide Number Placeholder 1"/>
          <p:cNvSpPr>
            <a:spLocks noGrp="1"/>
          </p:cNvSpPr>
          <p:nvPr>
            <p:ph type="sldNum" sz="quarter" idx="12"/>
          </p:nvPr>
        </p:nvSpPr>
        <p:spPr/>
        <p:txBody>
          <a:bodyPr/>
          <a:lstStyle/>
          <a:p>
            <a:fld id="{FF66E056-D5E1-5E4E-9EF8-A7477DF72268}" type="slidenum">
              <a:rPr lang="en-US" smtClean="0"/>
              <a:t>7</a:t>
            </a:fld>
            <a:endParaRPr lang="en-US"/>
          </a:p>
        </p:txBody>
      </p:sp>
    </p:spTree>
    <p:extLst>
      <p:ext uri="{BB962C8B-B14F-4D97-AF65-F5344CB8AC3E}">
        <p14:creationId xmlns:p14="http://schemas.microsoft.com/office/powerpoint/2010/main" val="2630988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25292"/>
          </a:xfrm>
        </p:spPr>
        <p:txBody>
          <a:bodyPr>
            <a:normAutofit/>
          </a:bodyPr>
          <a:lstStyle/>
          <a:p>
            <a:r>
              <a:rPr lang="en-US" sz="3200" b="1" dirty="0">
                <a:solidFill>
                  <a:schemeClr val="tx1"/>
                </a:solidFill>
              </a:rPr>
              <a:t>Glucocorticoids</a:t>
            </a:r>
            <a:endParaRPr lang="en-MY" sz="3200" b="1" dirty="0">
              <a:solidFill>
                <a:schemeClr val="tx1"/>
              </a:solidFill>
            </a:endParaRPr>
          </a:p>
        </p:txBody>
      </p:sp>
      <p:sp>
        <p:nvSpPr>
          <p:cNvPr id="3" name="Content Placeholder 2"/>
          <p:cNvSpPr>
            <a:spLocks noGrp="1"/>
          </p:cNvSpPr>
          <p:nvPr>
            <p:ph sz="quarter" idx="1"/>
          </p:nvPr>
        </p:nvSpPr>
        <p:spPr>
          <a:xfrm>
            <a:off x="457199" y="1348412"/>
            <a:ext cx="7971183" cy="5118652"/>
          </a:xfrm>
        </p:spPr>
        <p:txBody>
          <a:bodyPr>
            <a:normAutofit lnSpcReduction="10000"/>
          </a:bodyPr>
          <a:lstStyle/>
          <a:p>
            <a:r>
              <a:rPr lang="en-US" dirty="0"/>
              <a:t>Methylprednisolone is a synthetic </a:t>
            </a:r>
            <a:r>
              <a:rPr lang="en-US" dirty="0" smtClean="0"/>
              <a:t>corticosteroids </a:t>
            </a:r>
            <a:r>
              <a:rPr lang="en-US" dirty="0"/>
              <a:t>used to treat acute attacks </a:t>
            </a:r>
            <a:r>
              <a:rPr lang="en-US" dirty="0" smtClean="0"/>
              <a:t>&amp; </a:t>
            </a:r>
            <a:r>
              <a:rPr lang="en-US" dirty="0"/>
              <a:t>relapses of MS</a:t>
            </a:r>
            <a:r>
              <a:rPr lang="en-US" dirty="0" smtClean="0"/>
              <a:t>.</a:t>
            </a:r>
          </a:p>
          <a:p>
            <a:r>
              <a:rPr lang="en-US" dirty="0" smtClean="0"/>
              <a:t>The </a:t>
            </a:r>
            <a:r>
              <a:rPr lang="en-US" dirty="0"/>
              <a:t>doses of </a:t>
            </a:r>
            <a:r>
              <a:rPr lang="en-US" dirty="0" smtClean="0"/>
              <a:t>IV methylprednisolone range </a:t>
            </a:r>
            <a:r>
              <a:rPr lang="en-US" dirty="0"/>
              <a:t>between 500 to 1000 mg daily for </a:t>
            </a:r>
            <a:r>
              <a:rPr lang="en-US" dirty="0" smtClean="0"/>
              <a:t>3 </a:t>
            </a:r>
            <a:r>
              <a:rPr lang="en-US" dirty="0"/>
              <a:t>to </a:t>
            </a:r>
            <a:r>
              <a:rPr lang="en-US" dirty="0" smtClean="0"/>
              <a:t>5 days.</a:t>
            </a:r>
            <a:r>
              <a:rPr lang="en-US" baseline="30000" dirty="0" smtClean="0"/>
              <a:t>105, 106</a:t>
            </a:r>
            <a:r>
              <a:rPr lang="en-US" dirty="0" smtClean="0"/>
              <a:t> </a:t>
            </a:r>
          </a:p>
          <a:p>
            <a:r>
              <a:rPr lang="en-US" i="1" dirty="0" smtClean="0"/>
              <a:t>Oral </a:t>
            </a:r>
            <a:r>
              <a:rPr lang="en-US" i="1" dirty="0"/>
              <a:t>tapering after IV methylprednisolone needs to be considered based on severity </a:t>
            </a:r>
            <a:r>
              <a:rPr lang="en-US" i="1" dirty="0" smtClean="0"/>
              <a:t>&amp; </a:t>
            </a:r>
            <a:r>
              <a:rPr lang="en-US" i="1" dirty="0"/>
              <a:t>type of relapse though data suggests no additional benefit for it (the CPG DG feels that this should be at the discretion of the treating neurologists). However in the Optic Neuritis Treatment Trial (ONTT) for ON, oral tapering was </a:t>
            </a:r>
            <a:r>
              <a:rPr lang="en-US" i="1" dirty="0" smtClean="0"/>
              <a:t>practiced.</a:t>
            </a:r>
            <a:r>
              <a:rPr lang="en-US" i="1" baseline="30000" dirty="0" smtClean="0"/>
              <a:t>107</a:t>
            </a:r>
          </a:p>
          <a:p>
            <a:pPr>
              <a:lnSpc>
                <a:spcPct val="110000"/>
              </a:lnSpc>
            </a:pPr>
            <a:endParaRPr lang="en-US" sz="1200" dirty="0" smtClean="0"/>
          </a:p>
          <a:p>
            <a:pPr marL="0" indent="0">
              <a:lnSpc>
                <a:spcPct val="110000"/>
              </a:lnSpc>
              <a:spcBef>
                <a:spcPts val="0"/>
              </a:spcBef>
              <a:buNone/>
            </a:pPr>
            <a:r>
              <a:rPr lang="en-US" i="1" dirty="0"/>
              <a:t> </a:t>
            </a:r>
            <a:r>
              <a:rPr lang="en-US" i="1" dirty="0" smtClean="0"/>
              <a:t>  </a:t>
            </a:r>
            <a:r>
              <a:rPr lang="en-US" sz="1400" dirty="0"/>
              <a:t>105. </a:t>
            </a:r>
            <a:r>
              <a:rPr lang="en-US" sz="1400" dirty="0" err="1"/>
              <a:t>Filippini</a:t>
            </a:r>
            <a:r>
              <a:rPr lang="en-US" sz="1400" dirty="0"/>
              <a:t> G, </a:t>
            </a:r>
            <a:r>
              <a:rPr lang="en-US" sz="1400" dirty="0" smtClean="0"/>
              <a:t>et </a:t>
            </a:r>
            <a:r>
              <a:rPr lang="en-US" sz="1400" dirty="0"/>
              <a:t>al. </a:t>
            </a:r>
            <a:r>
              <a:rPr lang="en-US" sz="1400" dirty="0" smtClean="0"/>
              <a:t>Cochrane </a:t>
            </a:r>
            <a:r>
              <a:rPr lang="en-US" sz="1400" dirty="0"/>
              <a:t>Database </a:t>
            </a:r>
            <a:r>
              <a:rPr lang="en-US" sz="1400" dirty="0" err="1"/>
              <a:t>Syst</a:t>
            </a:r>
            <a:r>
              <a:rPr lang="en-US" sz="1400" dirty="0"/>
              <a:t> Rev. 2000;(4):</a:t>
            </a:r>
            <a:r>
              <a:rPr lang="en-US" sz="1400" dirty="0" smtClean="0"/>
              <a:t>CD001331</a:t>
            </a:r>
          </a:p>
          <a:p>
            <a:pPr marL="0" indent="0">
              <a:lnSpc>
                <a:spcPct val="110000"/>
              </a:lnSpc>
              <a:spcBef>
                <a:spcPts val="0"/>
              </a:spcBef>
              <a:buNone/>
            </a:pPr>
            <a:r>
              <a:rPr lang="en-US" sz="1400" dirty="0"/>
              <a:t>     106. Burton JM, </a:t>
            </a:r>
            <a:r>
              <a:rPr lang="en-US" sz="1400" dirty="0" smtClean="0"/>
              <a:t>et </a:t>
            </a:r>
            <a:r>
              <a:rPr lang="en-US" sz="1400" dirty="0"/>
              <a:t>al. </a:t>
            </a:r>
            <a:r>
              <a:rPr lang="en-US" sz="1400" dirty="0" smtClean="0"/>
              <a:t>Cochrane </a:t>
            </a:r>
            <a:r>
              <a:rPr lang="en-US" sz="1400" dirty="0"/>
              <a:t>Database </a:t>
            </a:r>
            <a:r>
              <a:rPr lang="en-US" sz="1400" dirty="0" err="1"/>
              <a:t>Syst</a:t>
            </a:r>
            <a:r>
              <a:rPr lang="en-US" sz="1400" dirty="0"/>
              <a:t> Rev. </a:t>
            </a:r>
            <a:r>
              <a:rPr lang="en-US" sz="1400" dirty="0" smtClean="0"/>
              <a:t>2012;12:CD006921</a:t>
            </a:r>
          </a:p>
          <a:p>
            <a:pPr marL="0" indent="0">
              <a:lnSpc>
                <a:spcPct val="110000"/>
              </a:lnSpc>
              <a:spcBef>
                <a:spcPts val="0"/>
              </a:spcBef>
              <a:buNone/>
            </a:pPr>
            <a:r>
              <a:rPr lang="en-US" sz="1400" dirty="0"/>
              <a:t>     107. </a:t>
            </a:r>
            <a:r>
              <a:rPr lang="en-US" sz="1400" dirty="0" err="1"/>
              <a:t>Perumal</a:t>
            </a:r>
            <a:r>
              <a:rPr lang="en-US" sz="1400" dirty="0"/>
              <a:t> JS, </a:t>
            </a:r>
            <a:r>
              <a:rPr lang="en-US" sz="1400" dirty="0" smtClean="0"/>
              <a:t>et </a:t>
            </a:r>
            <a:r>
              <a:rPr lang="en-US" sz="1400" dirty="0"/>
              <a:t>al. </a:t>
            </a:r>
            <a:r>
              <a:rPr lang="en-US" sz="1400" dirty="0" err="1" smtClean="0"/>
              <a:t>Eur</a:t>
            </a:r>
            <a:r>
              <a:rPr lang="en-US" sz="1400" dirty="0" smtClean="0"/>
              <a:t> </a:t>
            </a:r>
            <a:r>
              <a:rPr lang="en-US" sz="1400" dirty="0"/>
              <a:t>J Neurol. 2008;15(7):677-680</a:t>
            </a:r>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t>8</a:t>
            </a:fld>
            <a:endParaRPr lang="en-US"/>
          </a:p>
        </p:txBody>
      </p:sp>
    </p:spTree>
    <p:extLst>
      <p:ext uri="{BB962C8B-B14F-4D97-AF65-F5344CB8AC3E}">
        <p14:creationId xmlns:p14="http://schemas.microsoft.com/office/powerpoint/2010/main" val="15118512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FF66E056-D5E1-5E4E-9EF8-A7477DF72268}" type="slidenum">
              <a:rPr lang="en-US" smtClean="0"/>
              <a:t>9</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806" y="2478157"/>
            <a:ext cx="8071097" cy="18420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67047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592</TotalTime>
  <Words>1358</Words>
  <Application>Microsoft Office PowerPoint</Application>
  <PresentationFormat>On-screen Show (4:3)</PresentationFormat>
  <Paragraphs>158</Paragraphs>
  <Slides>35</Slides>
  <Notes>0</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Oriel</vt:lpstr>
      <vt:lpstr>Pharmacological treatment in MS </vt:lpstr>
      <vt:lpstr>Learning objectives</vt:lpstr>
      <vt:lpstr>PowerPoint Presentation</vt:lpstr>
      <vt:lpstr>PowerPoint Presentation</vt:lpstr>
      <vt:lpstr>Treatment of MS &amp; its Goals</vt:lpstr>
      <vt:lpstr>Treatment of Acute Attacks &amp; Relapses</vt:lpstr>
      <vt:lpstr>PowerPoint Presentation</vt:lpstr>
      <vt:lpstr>Glucocorticoids</vt:lpstr>
      <vt:lpstr>PowerPoint Presentation</vt:lpstr>
      <vt:lpstr>Plasma Exchange (Plasmapheresis)</vt:lpstr>
      <vt:lpstr>PowerPoint Presentation</vt:lpstr>
      <vt:lpstr>Disease Modifying Treatment (DMT)</vt:lpstr>
      <vt:lpstr>PowerPoint Presentation</vt:lpstr>
      <vt:lpstr>PowerPoint Presentation</vt:lpstr>
      <vt:lpstr>PowerPoint Presentation</vt:lpstr>
      <vt:lpstr>Interferon beta</vt:lpstr>
      <vt:lpstr>PowerPoint Presentation</vt:lpstr>
      <vt:lpstr>PowerPoint Presentation</vt:lpstr>
      <vt:lpstr>Fingolimod</vt:lpstr>
      <vt:lpstr>Definition</vt:lpstr>
      <vt:lpstr>Fingolimod-2</vt:lpstr>
      <vt:lpstr>Fingolimod-3</vt:lpstr>
      <vt:lpstr>PowerPoint Presentation</vt:lpstr>
      <vt:lpstr>PowerPoint Presentation</vt:lpstr>
      <vt:lpstr>Natalizumab</vt:lpstr>
      <vt:lpstr>Natalizumab-2</vt:lpstr>
      <vt:lpstr>Natalizumab-3</vt:lpstr>
      <vt:lpstr>PowerPoint Presentation</vt:lpstr>
      <vt:lpstr>Treatment failure</vt:lpstr>
      <vt:lpstr>Follow-up</vt:lpstr>
      <vt:lpstr>Follow-up-2</vt:lpstr>
      <vt:lpstr>PowerPoint Presentation</vt:lpstr>
      <vt:lpstr>PowerPoint Presentation</vt:lpstr>
      <vt:lpstr>Take home messages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NEUROPSYCHIATRIC PROBLEMS</dc:title>
  <dc:creator>KOK YOON CHEE</dc:creator>
  <cp:lastModifiedBy>DrAmin</cp:lastModifiedBy>
  <cp:revision>36</cp:revision>
  <dcterms:created xsi:type="dcterms:W3CDTF">2016-01-14T05:04:08Z</dcterms:created>
  <dcterms:modified xsi:type="dcterms:W3CDTF">2016-11-28T05:15:53Z</dcterms:modified>
</cp:coreProperties>
</file>